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7"/>
  </p:notesMasterIdLst>
  <p:sldIdLst>
    <p:sldId id="256" r:id="rId5"/>
    <p:sldId id="366" r:id="rId6"/>
    <p:sldId id="258" r:id="rId7"/>
    <p:sldId id="367" r:id="rId8"/>
    <p:sldId id="365" r:id="rId9"/>
    <p:sldId id="361" r:id="rId10"/>
    <p:sldId id="358" r:id="rId11"/>
    <p:sldId id="362" r:id="rId12"/>
    <p:sldId id="363" r:id="rId13"/>
    <p:sldId id="368" r:id="rId14"/>
    <p:sldId id="369" r:id="rId15"/>
    <p:sldId id="370" r:id="rId16"/>
    <p:sldId id="371" r:id="rId17"/>
    <p:sldId id="376" r:id="rId18"/>
    <p:sldId id="377" r:id="rId19"/>
    <p:sldId id="378" r:id="rId20"/>
    <p:sldId id="379" r:id="rId21"/>
    <p:sldId id="380" r:id="rId22"/>
    <p:sldId id="381" r:id="rId23"/>
    <p:sldId id="382" r:id="rId24"/>
    <p:sldId id="383" r:id="rId25"/>
    <p:sldId id="384" r:id="rId26"/>
    <p:sldId id="385" r:id="rId27"/>
    <p:sldId id="386" r:id="rId28"/>
    <p:sldId id="387" r:id="rId29"/>
    <p:sldId id="388" r:id="rId30"/>
    <p:sldId id="389" r:id="rId31"/>
    <p:sldId id="390" r:id="rId32"/>
    <p:sldId id="391" r:id="rId33"/>
    <p:sldId id="392" r:id="rId34"/>
    <p:sldId id="393" r:id="rId35"/>
    <p:sldId id="394" r:id="rId36"/>
    <p:sldId id="395" r:id="rId37"/>
    <p:sldId id="404" r:id="rId38"/>
    <p:sldId id="405" r:id="rId39"/>
    <p:sldId id="406" r:id="rId40"/>
    <p:sldId id="407" r:id="rId41"/>
    <p:sldId id="400" r:id="rId42"/>
    <p:sldId id="401" r:id="rId43"/>
    <p:sldId id="402" r:id="rId44"/>
    <p:sldId id="403" r:id="rId45"/>
    <p:sldId id="396" r:id="rId46"/>
    <p:sldId id="397" r:id="rId47"/>
    <p:sldId id="398" r:id="rId48"/>
    <p:sldId id="399" r:id="rId49"/>
    <p:sldId id="364" r:id="rId50"/>
    <p:sldId id="374" r:id="rId51"/>
    <p:sldId id="373" r:id="rId52"/>
    <p:sldId id="357" r:id="rId53"/>
    <p:sldId id="375" r:id="rId54"/>
    <p:sldId id="372" r:id="rId55"/>
    <p:sldId id="408" r:id="rId56"/>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9FF7"/>
    <a:srgbClr val="FFFF99"/>
    <a:srgbClr val="E6E6E6"/>
    <a:srgbClr val="A3A3A3"/>
    <a:srgbClr val="C0C0C0"/>
    <a:srgbClr val="B5B094"/>
    <a:srgbClr val="FFFFFF"/>
    <a:srgbClr val="FDDB06"/>
    <a:srgbClr val="1510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D3D7DB-ABBB-43A7-8337-B2F8C4697720}" v="9" dt="2023-06-29T21:00:39.2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6"/>
  </p:normalViewPr>
  <p:slideViewPr>
    <p:cSldViewPr snapToGrid="0">
      <p:cViewPr varScale="1">
        <p:scale>
          <a:sx n="43" d="100"/>
          <a:sy n="43" d="100"/>
        </p:scale>
        <p:origin x="1901"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B1BD7B9-E009-4877-893C-2E1E95501EFA}" type="datetimeFigureOut">
              <a:rPr lang="en-GB" smtClean="0"/>
              <a:t>12/09/2024</a:t>
            </a:fld>
            <a:endParaRPr lang="en-GB"/>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CAAC532-1543-46BA-8821-867D0B251179}" type="slidenum">
              <a:rPr lang="en-GB" smtClean="0"/>
              <a:t>‹#›</a:t>
            </a:fld>
            <a:endParaRPr lang="en-GB"/>
          </a:p>
        </p:txBody>
      </p:sp>
    </p:spTree>
    <p:extLst>
      <p:ext uri="{BB962C8B-B14F-4D97-AF65-F5344CB8AC3E}">
        <p14:creationId xmlns:p14="http://schemas.microsoft.com/office/powerpoint/2010/main" val="3034306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1F1BDA5-7B99-4FE8-95AC-B40DF5E8FAAC}" type="datetime1">
              <a:rPr lang="en-GB" smtClean="0"/>
              <a:t>12/09/2024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2DB2AA-B86F-474C-AAD1-70377509B4BE}" type="slidenum">
              <a:rPr lang="en-GB" smtClean="0"/>
              <a:t>‹#›</a:t>
            </a:fld>
            <a:endParaRPr lang="en-GB"/>
          </a:p>
        </p:txBody>
      </p:sp>
    </p:spTree>
    <p:extLst>
      <p:ext uri="{BB962C8B-B14F-4D97-AF65-F5344CB8AC3E}">
        <p14:creationId xmlns:p14="http://schemas.microsoft.com/office/powerpoint/2010/main" val="4273447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80D31A-7E77-4C13-9F2F-FDCDCD813196}" type="datetime1">
              <a:rPr lang="en-GB" smtClean="0"/>
              <a:t>12/09/2024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2DB2AA-B86F-474C-AAD1-70377509B4BE}" type="slidenum">
              <a:rPr lang="en-GB" smtClean="0"/>
              <a:t>‹#›</a:t>
            </a:fld>
            <a:endParaRPr lang="en-GB"/>
          </a:p>
        </p:txBody>
      </p:sp>
    </p:spTree>
    <p:extLst>
      <p:ext uri="{BB962C8B-B14F-4D97-AF65-F5344CB8AC3E}">
        <p14:creationId xmlns:p14="http://schemas.microsoft.com/office/powerpoint/2010/main" val="143595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610242-F430-4BC1-892D-79AB31A79340}" type="datetime1">
              <a:rPr lang="en-GB" smtClean="0"/>
              <a:t>12/09/2024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2DB2AA-B86F-474C-AAD1-70377509B4BE}" type="slidenum">
              <a:rPr lang="en-GB" smtClean="0"/>
              <a:t>‹#›</a:t>
            </a:fld>
            <a:endParaRPr lang="en-GB"/>
          </a:p>
        </p:txBody>
      </p:sp>
    </p:spTree>
    <p:extLst>
      <p:ext uri="{BB962C8B-B14F-4D97-AF65-F5344CB8AC3E}">
        <p14:creationId xmlns:p14="http://schemas.microsoft.com/office/powerpoint/2010/main" val="2602698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79A4EE-2703-4577-8934-0C3783FDD7C6}" type="datetime1">
              <a:rPr lang="en-GB" smtClean="0"/>
              <a:t>12/09/2024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2DB2AA-B86F-474C-AAD1-70377509B4BE}" type="slidenum">
              <a:rPr lang="en-GB" smtClean="0"/>
              <a:t>‹#›</a:t>
            </a:fld>
            <a:endParaRPr lang="en-GB"/>
          </a:p>
        </p:txBody>
      </p:sp>
    </p:spTree>
    <p:extLst>
      <p:ext uri="{BB962C8B-B14F-4D97-AF65-F5344CB8AC3E}">
        <p14:creationId xmlns:p14="http://schemas.microsoft.com/office/powerpoint/2010/main" val="2557388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DB7FF03-274F-44E0-BC15-827A86DA0FA3}" type="datetime1">
              <a:rPr lang="en-GB" smtClean="0"/>
              <a:t>12/09/2024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2DB2AA-B86F-474C-AAD1-70377509B4BE}" type="slidenum">
              <a:rPr lang="en-GB" smtClean="0"/>
              <a:t>‹#›</a:t>
            </a:fld>
            <a:endParaRPr lang="en-GB"/>
          </a:p>
        </p:txBody>
      </p:sp>
    </p:spTree>
    <p:extLst>
      <p:ext uri="{BB962C8B-B14F-4D97-AF65-F5344CB8AC3E}">
        <p14:creationId xmlns:p14="http://schemas.microsoft.com/office/powerpoint/2010/main" val="2225466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106AD3-488E-4790-AFBE-CE973D58B913}" type="datetime1">
              <a:rPr lang="en-GB" smtClean="0"/>
              <a:t>12/09/2024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F2DB2AA-B86F-474C-AAD1-70377509B4BE}" type="slidenum">
              <a:rPr lang="en-GB" smtClean="0"/>
              <a:t>‹#›</a:t>
            </a:fld>
            <a:endParaRPr lang="en-GB"/>
          </a:p>
        </p:txBody>
      </p:sp>
    </p:spTree>
    <p:extLst>
      <p:ext uri="{BB962C8B-B14F-4D97-AF65-F5344CB8AC3E}">
        <p14:creationId xmlns:p14="http://schemas.microsoft.com/office/powerpoint/2010/main" val="4048458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406622-DC21-41D7-8E09-42C5A4D236BB}" type="datetime1">
              <a:rPr lang="en-GB" smtClean="0"/>
              <a:t>12/09/2024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F2DB2AA-B86F-474C-AAD1-70377509B4BE}" type="slidenum">
              <a:rPr lang="en-GB" smtClean="0"/>
              <a:t>‹#›</a:t>
            </a:fld>
            <a:endParaRPr lang="en-GB"/>
          </a:p>
        </p:txBody>
      </p:sp>
    </p:spTree>
    <p:extLst>
      <p:ext uri="{BB962C8B-B14F-4D97-AF65-F5344CB8AC3E}">
        <p14:creationId xmlns:p14="http://schemas.microsoft.com/office/powerpoint/2010/main" val="2015009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2D8A5B1-7483-48B9-9EF2-30520192AA22}" type="datetime1">
              <a:rPr lang="en-GB" smtClean="0"/>
              <a:t>12/09/2024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2DB2AA-B86F-474C-AAD1-70377509B4BE}" type="slidenum">
              <a:rPr lang="en-GB" smtClean="0"/>
              <a:t>‹#›</a:t>
            </a:fld>
            <a:endParaRPr lang="en-GB"/>
          </a:p>
        </p:txBody>
      </p:sp>
    </p:spTree>
    <p:extLst>
      <p:ext uri="{BB962C8B-B14F-4D97-AF65-F5344CB8AC3E}">
        <p14:creationId xmlns:p14="http://schemas.microsoft.com/office/powerpoint/2010/main" val="797491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366DB06-0616-4734-AF78-4E23CE16FB48}" type="datetime1">
              <a:rPr lang="en-GB" smtClean="0"/>
              <a:t>12/09/2024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2DB2AA-B86F-474C-AAD1-70377509B4BE}" type="slidenum">
              <a:rPr lang="en-GB" smtClean="0"/>
              <a:t>‹#›</a:t>
            </a:fld>
            <a:endParaRPr lang="en-GB"/>
          </a:p>
        </p:txBody>
      </p:sp>
    </p:spTree>
    <p:extLst>
      <p:ext uri="{BB962C8B-B14F-4D97-AF65-F5344CB8AC3E}">
        <p14:creationId xmlns:p14="http://schemas.microsoft.com/office/powerpoint/2010/main" val="1770285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BF1AD2-14C0-45D6-AF8A-7B812FDEE55F}" type="datetime1">
              <a:rPr lang="en-GB" smtClean="0"/>
              <a:t>12/09/2024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2DB2AA-B86F-474C-AAD1-70377509B4BE}" type="slidenum">
              <a:rPr lang="en-GB" smtClean="0"/>
              <a:t>‹#›</a:t>
            </a:fld>
            <a:endParaRPr lang="en-GB"/>
          </a:p>
        </p:txBody>
      </p:sp>
    </p:spTree>
    <p:extLst>
      <p:ext uri="{BB962C8B-B14F-4D97-AF65-F5344CB8AC3E}">
        <p14:creationId xmlns:p14="http://schemas.microsoft.com/office/powerpoint/2010/main" val="768003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90DC59-B13F-43E2-8BFC-A1F1C6FA5D3B}" type="datetime1">
              <a:rPr lang="en-GB" smtClean="0"/>
              <a:t>12/09/2024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2DB2AA-B86F-474C-AAD1-70377509B4BE}" type="slidenum">
              <a:rPr lang="en-GB" smtClean="0"/>
              <a:t>‹#›</a:t>
            </a:fld>
            <a:endParaRPr lang="en-GB"/>
          </a:p>
        </p:txBody>
      </p:sp>
    </p:spTree>
    <p:extLst>
      <p:ext uri="{BB962C8B-B14F-4D97-AF65-F5344CB8AC3E}">
        <p14:creationId xmlns:p14="http://schemas.microsoft.com/office/powerpoint/2010/main" val="322804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6E18F3F-C02F-4B0D-B1E6-2724A020C1BF}" type="datetime1">
              <a:rPr lang="en-GB" smtClean="0"/>
              <a:t>12/09/2024</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F2DB2AA-B86F-474C-AAD1-70377509B4BE}" type="slidenum">
              <a:rPr lang="en-GB" smtClean="0"/>
              <a:t>‹#›</a:t>
            </a:fld>
            <a:endParaRPr lang="en-GB"/>
          </a:p>
        </p:txBody>
      </p:sp>
    </p:spTree>
    <p:extLst>
      <p:ext uri="{BB962C8B-B14F-4D97-AF65-F5344CB8AC3E}">
        <p14:creationId xmlns:p14="http://schemas.microsoft.com/office/powerpoint/2010/main" val="18121853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00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9B81DA-E288-4657-AFF9-29E2244C110B}"/>
              </a:ext>
            </a:extLst>
          </p:cNvPr>
          <p:cNvSpPr/>
          <p:nvPr/>
        </p:nvSpPr>
        <p:spPr>
          <a:xfrm>
            <a:off x="2697744" y="0"/>
            <a:ext cx="450871" cy="10369296"/>
          </a:xfrm>
          <a:prstGeom prst="rect">
            <a:avLst/>
          </a:prstGeom>
          <a:solidFill>
            <a:srgbClr val="FDDB06"/>
          </a:solidFill>
          <a:ln w="38100">
            <a:solidFill>
              <a:srgbClr val="A3A3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BA7B66A-6C77-4810-9271-53CA2C5CA665}"/>
              </a:ext>
            </a:extLst>
          </p:cNvPr>
          <p:cNvSpPr/>
          <p:nvPr/>
        </p:nvSpPr>
        <p:spPr>
          <a:xfrm rot="5400000">
            <a:off x="3848495" y="-862252"/>
            <a:ext cx="447266" cy="10216896"/>
          </a:xfrm>
          <a:prstGeom prst="rect">
            <a:avLst/>
          </a:prstGeom>
          <a:solidFill>
            <a:srgbClr val="FDDB06"/>
          </a:solidFill>
          <a:ln w="38100">
            <a:solidFill>
              <a:srgbClr val="B5B0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Logo&#10;&#10;Description automatically generated">
            <a:extLst>
              <a:ext uri="{FF2B5EF4-FFF2-40B4-BE49-F238E27FC236}">
                <a16:creationId xmlns:a16="http://schemas.microsoft.com/office/drawing/2014/main" id="{3F457EB3-3664-8F4E-A275-D07F06AD1B91}"/>
              </a:ext>
            </a:extLst>
          </p:cNvPr>
          <p:cNvPicPr/>
          <p:nvPr/>
        </p:nvPicPr>
        <p:blipFill>
          <a:blip r:embed="rId2">
            <a:extLst>
              <a:ext uri="{28A0092B-C50C-407E-A947-70E740481C1C}">
                <a14:useLocalDpi xmlns:a14="http://schemas.microsoft.com/office/drawing/2010/main" val="0"/>
              </a:ext>
            </a:extLst>
          </a:blip>
          <a:stretch>
            <a:fillRect/>
          </a:stretch>
        </p:blipFill>
        <p:spPr>
          <a:xfrm>
            <a:off x="1704150" y="3033515"/>
            <a:ext cx="4189730" cy="4197230"/>
          </a:xfrm>
          <a:prstGeom prst="rect">
            <a:avLst/>
          </a:prstGeom>
        </p:spPr>
      </p:pic>
      <p:sp>
        <p:nvSpPr>
          <p:cNvPr id="5" name="Text Box 8">
            <a:extLst>
              <a:ext uri="{FF2B5EF4-FFF2-40B4-BE49-F238E27FC236}">
                <a16:creationId xmlns:a16="http://schemas.microsoft.com/office/drawing/2014/main" id="{2E860A18-98D7-4393-97BE-F9537A9EAFB4}"/>
              </a:ext>
            </a:extLst>
          </p:cNvPr>
          <p:cNvSpPr txBox="1"/>
          <p:nvPr/>
        </p:nvSpPr>
        <p:spPr>
          <a:xfrm>
            <a:off x="2657253" y="134251"/>
            <a:ext cx="4560412" cy="1541780"/>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indent="228600" algn="ctr"/>
            <a:r>
              <a:rPr lang="en-GB" sz="4000" b="1" dirty="0">
                <a:solidFill>
                  <a:srgbClr val="FFFFFF"/>
                </a:solidFill>
                <a:effectLst/>
                <a:latin typeface="Garamond" panose="02020404030301010803" pitchFamily="18" charset="0"/>
                <a:ea typeface="Times New Roman" panose="02020603050405020304" pitchFamily="18" charset="0"/>
                <a:cs typeface="Times New Roman" panose="02020603050405020304" pitchFamily="18" charset="0"/>
              </a:rPr>
              <a:t>Christ the King School</a:t>
            </a:r>
            <a:endParaRPr lang="en-GB" sz="1100" b="1" dirty="0">
              <a:effectLst/>
              <a:latin typeface="Calibri" panose="020F0502020204030204" pitchFamily="34" charset="0"/>
              <a:ea typeface="Times New Roman" panose="02020603050405020304" pitchFamily="18" charset="0"/>
              <a:cs typeface="Times New Roman" panose="02020603050405020304" pitchFamily="18" charset="0"/>
            </a:endParaRPr>
          </a:p>
          <a:p>
            <a:pPr indent="228600" algn="ctr"/>
            <a:r>
              <a:rPr lang="en-GB" sz="1100" b="1" dirty="0">
                <a:solidFill>
                  <a:srgbClr val="FFFFFF"/>
                </a:solidFill>
                <a:effectLst/>
                <a:latin typeface="Garamond" panose="02020404030301010803" pitchFamily="18" charset="0"/>
                <a:ea typeface="Times New Roman" panose="02020603050405020304" pitchFamily="18" charset="0"/>
                <a:cs typeface="Times New Roman" panose="02020603050405020304" pitchFamily="18" charset="0"/>
              </a:rPr>
              <a:t> </a:t>
            </a:r>
            <a:endParaRPr lang="en-GB" sz="1100" b="1" dirty="0">
              <a:effectLst/>
              <a:latin typeface="Calibri" panose="020F0502020204030204" pitchFamily="34" charset="0"/>
              <a:ea typeface="Times New Roman" panose="02020603050405020304" pitchFamily="18" charset="0"/>
              <a:cs typeface="Times New Roman" panose="02020603050405020304" pitchFamily="18" charset="0"/>
            </a:endParaRPr>
          </a:p>
          <a:p>
            <a:pPr indent="228600" algn="ctr"/>
            <a:endParaRPr lang="en-GB" sz="11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cxnSp>
        <p:nvCxnSpPr>
          <p:cNvPr id="7" name="Straight Connector 6">
            <a:extLst>
              <a:ext uri="{FF2B5EF4-FFF2-40B4-BE49-F238E27FC236}">
                <a16:creationId xmlns:a16="http://schemas.microsoft.com/office/drawing/2014/main" id="{053A1A84-8FD8-412C-BF33-73D09BD46468}"/>
              </a:ext>
            </a:extLst>
          </p:cNvPr>
          <p:cNvCxnSpPr>
            <a:cxnSpLocks/>
          </p:cNvCxnSpPr>
          <p:nvPr/>
        </p:nvCxnSpPr>
        <p:spPr>
          <a:xfrm>
            <a:off x="3758184" y="1319784"/>
            <a:ext cx="278523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72806680-F9B3-1B35-8300-DCCB4516A64C}"/>
              </a:ext>
            </a:extLst>
          </p:cNvPr>
          <p:cNvSpPr txBox="1"/>
          <p:nvPr/>
        </p:nvSpPr>
        <p:spPr>
          <a:xfrm>
            <a:off x="3105978" y="1487116"/>
            <a:ext cx="3855930" cy="954107"/>
          </a:xfrm>
          <a:prstGeom prst="rect">
            <a:avLst/>
          </a:prstGeom>
          <a:noFill/>
        </p:spPr>
        <p:txBody>
          <a:bodyPr wrap="square">
            <a:spAutoFit/>
          </a:bodyPr>
          <a:lstStyle/>
          <a:p>
            <a:pPr indent="228600" algn="ctr"/>
            <a:r>
              <a:rPr lang="en-GB" sz="2800" b="1" dirty="0">
                <a:solidFill>
                  <a:srgbClr val="FFFFFF"/>
                </a:solidFill>
                <a:latin typeface="Garamond" panose="02020404030301010803" pitchFamily="18" charset="0"/>
                <a:ea typeface="Times New Roman" panose="02020603050405020304" pitchFamily="18" charset="0"/>
                <a:cs typeface="Times New Roman" panose="02020603050405020304" pitchFamily="18" charset="0"/>
              </a:rPr>
              <a:t>‘Build Your Own’</a:t>
            </a:r>
            <a:r>
              <a:rPr lang="en-GB" sz="2800" b="1" dirty="0">
                <a:solidFill>
                  <a:srgbClr val="FFFFFF"/>
                </a:solidFill>
                <a:effectLst/>
                <a:latin typeface="Garamond" panose="02020404030301010803" pitchFamily="18" charset="0"/>
                <a:ea typeface="Times New Roman" panose="02020603050405020304" pitchFamily="18" charset="0"/>
                <a:cs typeface="Times New Roman" panose="02020603050405020304" pitchFamily="18" charset="0"/>
              </a:rPr>
              <a:t> </a:t>
            </a:r>
          </a:p>
          <a:p>
            <a:pPr indent="228600" algn="ctr"/>
            <a:r>
              <a:rPr lang="en-GB" sz="2800" b="1" dirty="0">
                <a:solidFill>
                  <a:srgbClr val="FFFFFF"/>
                </a:solidFill>
                <a:latin typeface="Garamond" panose="02020404030301010803" pitchFamily="18" charset="0"/>
                <a:ea typeface="Times New Roman" panose="02020603050405020304" pitchFamily="18" charset="0"/>
                <a:cs typeface="Times New Roman" panose="02020603050405020304" pitchFamily="18" charset="0"/>
              </a:rPr>
              <a:t>Handbook</a:t>
            </a:r>
            <a:endParaRPr lang="en-GB" sz="1050" dirty="0">
              <a:effectLst/>
              <a:latin typeface="Garamond" panose="02020404030301010803" pitchFamily="18"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D3EDB4A1-CE9D-32A5-66FF-F03002C53EDF}"/>
              </a:ext>
            </a:extLst>
          </p:cNvPr>
          <p:cNvSpPr txBox="1"/>
          <p:nvPr/>
        </p:nvSpPr>
        <p:spPr>
          <a:xfrm>
            <a:off x="3306868" y="8418884"/>
            <a:ext cx="3454149" cy="1384995"/>
          </a:xfrm>
          <a:prstGeom prst="rect">
            <a:avLst/>
          </a:prstGeom>
          <a:noFill/>
        </p:spPr>
        <p:txBody>
          <a:bodyPr wrap="square">
            <a:spAutoFit/>
          </a:bodyPr>
          <a:lstStyle/>
          <a:p>
            <a:pPr indent="228600" algn="ctr"/>
            <a:r>
              <a:rPr lang="en-GB" sz="2800" b="1" dirty="0">
                <a:solidFill>
                  <a:srgbClr val="FFFFFF"/>
                </a:solidFill>
                <a:latin typeface="Garamond" panose="02020404030301010803" pitchFamily="18" charset="0"/>
                <a:ea typeface="Times New Roman" panose="02020603050405020304" pitchFamily="18" charset="0"/>
                <a:cs typeface="Times New Roman" panose="02020603050405020304" pitchFamily="18" charset="0"/>
              </a:rPr>
              <a:t>A guide to help you create your very own liturgical prayer</a:t>
            </a:r>
            <a:endParaRPr lang="en-GB" sz="1050" dirty="0">
              <a:effectLst/>
              <a:latin typeface="Garamond" panose="02020404030301010803" pitchFamily="18" charset="0"/>
              <a:ea typeface="Times New Roman" panose="02020603050405020304" pitchFamily="18" charset="0"/>
              <a:cs typeface="Times New Roman" panose="02020603050405020304" pitchFamily="18" charset="0"/>
            </a:endParaRPr>
          </a:p>
        </p:txBody>
      </p:sp>
      <p:pic>
        <p:nvPicPr>
          <p:cNvPr id="13" name="Picture 12" descr="Text&#10;&#10;Description automatically generated">
            <a:extLst>
              <a:ext uri="{FF2B5EF4-FFF2-40B4-BE49-F238E27FC236}">
                <a16:creationId xmlns:a16="http://schemas.microsoft.com/office/drawing/2014/main" id="{0C06541D-18D3-3466-B821-45054FE5FA4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743" b="92077" l="7854" r="90155">
                        <a14:foregroundMark x1="34292" y1="14845" x2="34292" y2="14845"/>
                        <a14:foregroundMark x1="9513" y1="54645" x2="7854" y2="63297"/>
                        <a14:foregroundMark x1="47124" y1="91166" x2="57301" y2="92077"/>
                        <a14:foregroundMark x1="90265" y1="30965" x2="90265" y2="32423"/>
                        <a14:foregroundMark x1="36283" y1="8743" x2="45133" y2="12022"/>
                        <a14:foregroundMark x1="39712" y1="12750" x2="30531" y2="37067"/>
                        <a14:foregroundMark x1="30531" y1="37067" x2="31748" y2="44444"/>
                        <a14:foregroundMark x1="31748" y1="44444" x2="39712" y2="17668"/>
                        <a14:foregroundMark x1="26327" y1="22131" x2="35841" y2="23042"/>
                        <a14:foregroundMark x1="35841" y1="23042" x2="43142" y2="26321"/>
                        <a14:foregroundMark x1="43142" y1="26321" x2="44248" y2="27231"/>
                        <a14:foregroundMark x1="28319" y1="52095" x2="20575" y2="79508"/>
                        <a14:foregroundMark x1="16040" y1="59290" x2="34845" y2="64208"/>
                        <a14:foregroundMark x1="49115" y1="67304" x2="66925" y2="72040"/>
                        <a14:foregroundMark x1="66925" y1="72040" x2="68142" y2="72678"/>
                        <a14:foregroundMark x1="62389" y1="60291" x2="62389" y2="68852"/>
                        <a14:foregroundMark x1="62389" y1="68852" x2="59735" y2="76138"/>
                        <a14:foregroundMark x1="59735" y1="76138" x2="55088" y2="82149"/>
                        <a14:foregroundMark x1="55088" y1="82149" x2="54757" y2="88160"/>
                        <a14:foregroundMark x1="61062" y1="58197" x2="62389" y2="65483"/>
                        <a14:foregroundMark x1="62389" y1="65483" x2="62168" y2="65665"/>
                        <a14:foregroundMark x1="75221" y1="22131" x2="75111" y2="29235"/>
                        <a14:foregroundMark x1="75111" y1="29235" x2="67257" y2="46175"/>
                        <a14:foregroundMark x1="61836" y1="30055" x2="82301" y2="35246"/>
                        <a14:foregroundMark x1="65044" y1="50638" x2="67257" y2="42441"/>
                        <a14:backgroundMark x1="30863" y1="12477" x2="23230" y2="7923"/>
                        <a14:backgroundMark x1="23230" y1="7923" x2="15265" y2="12113"/>
                        <a14:backgroundMark x1="15265" y1="12113" x2="11173" y2="19854"/>
                        <a14:backgroundMark x1="11173" y1="19854" x2="10066" y2="27140"/>
                        <a14:backgroundMark x1="10066" y1="27140" x2="11394" y2="34062"/>
                        <a14:backgroundMark x1="11394" y1="34062" x2="18805" y2="37523"/>
                        <a14:backgroundMark x1="18805" y1="37523" x2="22898" y2="36157"/>
                        <a14:backgroundMark x1="43695" y1="35883" x2="51106" y2="51093"/>
                      </a14:backgroundRemoval>
                    </a14:imgEffect>
                  </a14:imgLayer>
                </a14:imgProps>
              </a:ext>
            </a:extLst>
          </a:blip>
          <a:stretch>
            <a:fillRect/>
          </a:stretch>
        </p:blipFill>
        <p:spPr>
          <a:xfrm rot="18523749">
            <a:off x="147128" y="8040766"/>
            <a:ext cx="1465898" cy="1780482"/>
          </a:xfrm>
          <a:prstGeom prst="rect">
            <a:avLst/>
          </a:prstGeom>
        </p:spPr>
      </p:pic>
    </p:spTree>
    <p:extLst>
      <p:ext uri="{BB962C8B-B14F-4D97-AF65-F5344CB8AC3E}">
        <p14:creationId xmlns:p14="http://schemas.microsoft.com/office/powerpoint/2010/main" val="2584775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7" y="3343275"/>
            <a:ext cx="3184525" cy="321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738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6C044D-08A1-40EA-9E8D-FED53E5CCD22}"/>
              </a:ext>
            </a:extLst>
          </p:cNvPr>
          <p:cNvSpPr>
            <a:spLocks noGrp="1"/>
          </p:cNvSpPr>
          <p:nvPr>
            <p:ph type="sldNum" sz="quarter" idx="12"/>
          </p:nvPr>
        </p:nvSpPr>
        <p:spPr/>
        <p:txBody>
          <a:bodyPr/>
          <a:lstStyle/>
          <a:p>
            <a:fld id="{3F2DB2AA-B86F-474C-AAD1-70377509B4BE}" type="slidenum">
              <a:rPr lang="en-GB" smtClean="0"/>
              <a:t>3</a:t>
            </a:fld>
            <a:endParaRPr lang="en-GB"/>
          </a:p>
        </p:txBody>
      </p:sp>
      <p:sp>
        <p:nvSpPr>
          <p:cNvPr id="9" name="TextBox 8">
            <a:extLst>
              <a:ext uri="{FF2B5EF4-FFF2-40B4-BE49-F238E27FC236}">
                <a16:creationId xmlns:a16="http://schemas.microsoft.com/office/drawing/2014/main" id="{14282756-655D-5115-6D03-A4A724E1F8AD}"/>
              </a:ext>
            </a:extLst>
          </p:cNvPr>
          <p:cNvSpPr txBox="1"/>
          <p:nvPr/>
        </p:nvSpPr>
        <p:spPr>
          <a:xfrm>
            <a:off x="-20784" y="-2"/>
            <a:ext cx="4966855" cy="830997"/>
          </a:xfrm>
          <a:prstGeom prst="rect">
            <a:avLst/>
          </a:prstGeom>
          <a:noFill/>
        </p:spPr>
        <p:txBody>
          <a:bodyPr wrap="square" rtlCol="0">
            <a:spAutoFit/>
          </a:bodyPr>
          <a:lstStyle/>
          <a:p>
            <a:r>
              <a:rPr lang="en-GB" sz="4800" dirty="0"/>
              <a:t>Contents</a:t>
            </a:r>
            <a:endParaRPr lang="en-GB" dirty="0"/>
          </a:p>
        </p:txBody>
      </p:sp>
      <p:sp>
        <p:nvSpPr>
          <p:cNvPr id="10" name="TextBox 9">
            <a:extLst>
              <a:ext uri="{FF2B5EF4-FFF2-40B4-BE49-F238E27FC236}">
                <a16:creationId xmlns:a16="http://schemas.microsoft.com/office/drawing/2014/main" id="{25C3F637-3E28-43DA-377F-D7FF0F31ED30}"/>
              </a:ext>
            </a:extLst>
          </p:cNvPr>
          <p:cNvSpPr txBox="1"/>
          <p:nvPr/>
        </p:nvSpPr>
        <p:spPr>
          <a:xfrm>
            <a:off x="0" y="705683"/>
            <a:ext cx="6858000" cy="7571303"/>
          </a:xfrm>
          <a:prstGeom prst="rect">
            <a:avLst/>
          </a:prstGeom>
          <a:noFill/>
        </p:spPr>
        <p:txBody>
          <a:bodyPr wrap="square" rtlCol="0">
            <a:spAutoFit/>
          </a:bodyPr>
          <a:lstStyle/>
          <a:p>
            <a:pPr>
              <a:lnSpc>
                <a:spcPct val="150000"/>
              </a:lnSpc>
            </a:pPr>
            <a:r>
              <a:rPr lang="en-GB" sz="3200" dirty="0"/>
              <a:t>Introduction</a:t>
            </a:r>
          </a:p>
          <a:p>
            <a:pPr>
              <a:lnSpc>
                <a:spcPct val="150000"/>
              </a:lnSpc>
            </a:pPr>
            <a:r>
              <a:rPr lang="en-GB" sz="2800" dirty="0"/>
              <a:t>Theme 1 - Love  </a:t>
            </a:r>
          </a:p>
          <a:p>
            <a:pPr>
              <a:lnSpc>
                <a:spcPct val="150000"/>
              </a:lnSpc>
            </a:pPr>
            <a:r>
              <a:rPr lang="en-GB" sz="2800" dirty="0"/>
              <a:t>Theme 2 - Hope </a:t>
            </a:r>
          </a:p>
          <a:p>
            <a:pPr>
              <a:lnSpc>
                <a:spcPct val="150000"/>
              </a:lnSpc>
            </a:pPr>
            <a:r>
              <a:rPr lang="en-GB" sz="2800" dirty="0"/>
              <a:t>Theme 3 - Resilience </a:t>
            </a:r>
          </a:p>
          <a:p>
            <a:pPr>
              <a:lnSpc>
                <a:spcPct val="150000"/>
              </a:lnSpc>
            </a:pPr>
            <a:r>
              <a:rPr lang="en-GB" sz="2800" dirty="0"/>
              <a:t>Theme 4 - Community </a:t>
            </a:r>
          </a:p>
          <a:p>
            <a:pPr>
              <a:lnSpc>
                <a:spcPct val="150000"/>
              </a:lnSpc>
            </a:pPr>
            <a:r>
              <a:rPr lang="en-GB" sz="2800" dirty="0"/>
              <a:t>Theme 5 - Faith </a:t>
            </a:r>
          </a:p>
          <a:p>
            <a:pPr>
              <a:lnSpc>
                <a:spcPct val="150000"/>
              </a:lnSpc>
            </a:pPr>
            <a:r>
              <a:rPr lang="en-GB" sz="2800" dirty="0"/>
              <a:t>Theme 6 - Courage</a:t>
            </a:r>
          </a:p>
          <a:p>
            <a:pPr>
              <a:lnSpc>
                <a:spcPct val="150000"/>
              </a:lnSpc>
            </a:pPr>
            <a:r>
              <a:rPr lang="en-GB" sz="2800" dirty="0"/>
              <a:t>Theme 7 - Responsibility</a:t>
            </a:r>
          </a:p>
          <a:p>
            <a:pPr>
              <a:lnSpc>
                <a:spcPct val="150000"/>
              </a:lnSpc>
            </a:pPr>
            <a:r>
              <a:rPr lang="en-GB" sz="2800" dirty="0"/>
              <a:t>Theme 8 - New Beginnings</a:t>
            </a:r>
          </a:p>
          <a:p>
            <a:pPr>
              <a:lnSpc>
                <a:spcPct val="150000"/>
              </a:lnSpc>
            </a:pPr>
            <a:r>
              <a:rPr lang="en-GB" sz="2800" dirty="0"/>
              <a:t>Theme 9 - Peace</a:t>
            </a:r>
          </a:p>
          <a:p>
            <a:pPr>
              <a:lnSpc>
                <a:spcPct val="150000"/>
              </a:lnSpc>
            </a:pPr>
            <a:r>
              <a:rPr lang="en-GB" sz="2800" dirty="0"/>
              <a:t>Theme 10 - Kindness</a:t>
            </a:r>
          </a:p>
          <a:p>
            <a:endParaRPr lang="en-GB" dirty="0"/>
          </a:p>
        </p:txBody>
      </p:sp>
      <p:sp>
        <p:nvSpPr>
          <p:cNvPr id="11" name="TextBox 10">
            <a:extLst>
              <a:ext uri="{FF2B5EF4-FFF2-40B4-BE49-F238E27FC236}">
                <a16:creationId xmlns:a16="http://schemas.microsoft.com/office/drawing/2014/main" id="{96D9E4FD-8D8E-7A0D-DFC0-80EF3EAB8828}"/>
              </a:ext>
            </a:extLst>
          </p:cNvPr>
          <p:cNvSpPr txBox="1"/>
          <p:nvPr/>
        </p:nvSpPr>
        <p:spPr>
          <a:xfrm>
            <a:off x="0" y="8929255"/>
            <a:ext cx="6858000" cy="923330"/>
          </a:xfrm>
          <a:prstGeom prst="rect">
            <a:avLst/>
          </a:prstGeom>
          <a:noFill/>
        </p:spPr>
        <p:txBody>
          <a:bodyPr wrap="square" rtlCol="0">
            <a:spAutoFit/>
          </a:bodyPr>
          <a:lstStyle/>
          <a:p>
            <a:pPr algn="ctr"/>
            <a:r>
              <a:rPr lang="en-GB" b="0" i="0" dirty="0">
                <a:solidFill>
                  <a:srgbClr val="393939"/>
                </a:solidFill>
                <a:effectLst/>
                <a:latin typeface="Poppins" panose="00000500000000000000" pitchFamily="2" charset="0"/>
              </a:rPr>
              <a:t>‘Be </a:t>
            </a:r>
            <a:r>
              <a:rPr lang="en-GB" b="0" i="1" dirty="0">
                <a:solidFill>
                  <a:srgbClr val="393939"/>
                </a:solidFill>
                <a:effectLst/>
                <a:latin typeface="Poppins" panose="00000500000000000000" pitchFamily="2" charset="0"/>
              </a:rPr>
              <a:t>strong and courageous</a:t>
            </a:r>
            <a:r>
              <a:rPr lang="en-GB" b="0" i="0" dirty="0">
                <a:solidFill>
                  <a:srgbClr val="393939"/>
                </a:solidFill>
                <a:effectLst/>
                <a:latin typeface="Poppins" panose="00000500000000000000" pitchFamily="2" charset="0"/>
              </a:rPr>
              <a:t>. Do not be afraid, for the Lord your God goes with you; he will never leave you nor forsake you’ (Deuteronomy 31:6). </a:t>
            </a:r>
            <a:endParaRPr lang="en-GB" dirty="0"/>
          </a:p>
        </p:txBody>
      </p:sp>
    </p:spTree>
    <p:extLst>
      <p:ext uri="{BB962C8B-B14F-4D97-AF65-F5344CB8AC3E}">
        <p14:creationId xmlns:p14="http://schemas.microsoft.com/office/powerpoint/2010/main" val="579450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6C044D-08A1-40EA-9E8D-FED53E5CCD22}"/>
              </a:ext>
            </a:extLst>
          </p:cNvPr>
          <p:cNvSpPr>
            <a:spLocks noGrp="1"/>
          </p:cNvSpPr>
          <p:nvPr>
            <p:ph type="sldNum" sz="quarter" idx="12"/>
          </p:nvPr>
        </p:nvSpPr>
        <p:spPr/>
        <p:txBody>
          <a:bodyPr/>
          <a:lstStyle/>
          <a:p>
            <a:fld id="{3F2DB2AA-B86F-474C-AAD1-70377509B4BE}" type="slidenum">
              <a:rPr lang="en-GB" smtClean="0"/>
              <a:t>4</a:t>
            </a:fld>
            <a:endParaRPr lang="en-GB"/>
          </a:p>
        </p:txBody>
      </p:sp>
    </p:spTree>
    <p:extLst>
      <p:ext uri="{BB962C8B-B14F-4D97-AF65-F5344CB8AC3E}">
        <p14:creationId xmlns:p14="http://schemas.microsoft.com/office/powerpoint/2010/main" val="3763194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6C044D-08A1-40EA-9E8D-FED53E5CCD22}"/>
              </a:ext>
            </a:extLst>
          </p:cNvPr>
          <p:cNvSpPr>
            <a:spLocks noGrp="1"/>
          </p:cNvSpPr>
          <p:nvPr>
            <p:ph type="sldNum" sz="quarter" idx="12"/>
          </p:nvPr>
        </p:nvSpPr>
        <p:spPr/>
        <p:txBody>
          <a:bodyPr/>
          <a:lstStyle/>
          <a:p>
            <a:fld id="{3F2DB2AA-B86F-474C-AAD1-70377509B4BE}" type="slidenum">
              <a:rPr lang="en-GB" smtClean="0"/>
              <a:t>5</a:t>
            </a:fld>
            <a:endParaRPr lang="en-GB"/>
          </a:p>
        </p:txBody>
      </p:sp>
      <p:sp>
        <p:nvSpPr>
          <p:cNvPr id="9" name="TextBox 8">
            <a:extLst>
              <a:ext uri="{FF2B5EF4-FFF2-40B4-BE49-F238E27FC236}">
                <a16:creationId xmlns:a16="http://schemas.microsoft.com/office/drawing/2014/main" id="{14282756-655D-5115-6D03-A4A724E1F8AD}"/>
              </a:ext>
            </a:extLst>
          </p:cNvPr>
          <p:cNvSpPr txBox="1"/>
          <p:nvPr/>
        </p:nvSpPr>
        <p:spPr>
          <a:xfrm>
            <a:off x="-20784" y="-2"/>
            <a:ext cx="4966855" cy="830997"/>
          </a:xfrm>
          <a:prstGeom prst="rect">
            <a:avLst/>
          </a:prstGeom>
          <a:noFill/>
        </p:spPr>
        <p:txBody>
          <a:bodyPr wrap="square" rtlCol="0">
            <a:spAutoFit/>
          </a:bodyPr>
          <a:lstStyle/>
          <a:p>
            <a:r>
              <a:rPr lang="en-GB" sz="4800" dirty="0"/>
              <a:t>Introduction</a:t>
            </a:r>
            <a:endParaRPr lang="en-GB" dirty="0"/>
          </a:p>
        </p:txBody>
      </p:sp>
      <p:sp>
        <p:nvSpPr>
          <p:cNvPr id="11" name="TextBox 10">
            <a:extLst>
              <a:ext uri="{FF2B5EF4-FFF2-40B4-BE49-F238E27FC236}">
                <a16:creationId xmlns:a16="http://schemas.microsoft.com/office/drawing/2014/main" id="{96D9E4FD-8D8E-7A0D-DFC0-80EF3EAB8828}"/>
              </a:ext>
            </a:extLst>
          </p:cNvPr>
          <p:cNvSpPr txBox="1"/>
          <p:nvPr/>
        </p:nvSpPr>
        <p:spPr>
          <a:xfrm>
            <a:off x="0" y="8929255"/>
            <a:ext cx="6858000" cy="923330"/>
          </a:xfrm>
          <a:prstGeom prst="rect">
            <a:avLst/>
          </a:prstGeom>
          <a:noFill/>
        </p:spPr>
        <p:txBody>
          <a:bodyPr wrap="square" rtlCol="0">
            <a:spAutoFit/>
          </a:bodyPr>
          <a:lstStyle/>
          <a:p>
            <a:pPr algn="ctr"/>
            <a:r>
              <a:rPr lang="en-GB" b="0" i="0" dirty="0">
                <a:solidFill>
                  <a:srgbClr val="393939"/>
                </a:solidFill>
                <a:effectLst/>
                <a:latin typeface="Poppins" panose="00000500000000000000" pitchFamily="2" charset="0"/>
              </a:rPr>
              <a:t>‘Be </a:t>
            </a:r>
            <a:r>
              <a:rPr lang="en-GB" b="0" i="1" dirty="0">
                <a:solidFill>
                  <a:srgbClr val="393939"/>
                </a:solidFill>
                <a:effectLst/>
                <a:latin typeface="Poppins" panose="00000500000000000000" pitchFamily="2" charset="0"/>
              </a:rPr>
              <a:t>strong and courageous</a:t>
            </a:r>
            <a:r>
              <a:rPr lang="en-GB" b="0" i="0" dirty="0">
                <a:solidFill>
                  <a:srgbClr val="393939"/>
                </a:solidFill>
                <a:effectLst/>
                <a:latin typeface="Poppins" panose="00000500000000000000" pitchFamily="2" charset="0"/>
              </a:rPr>
              <a:t>. Do not be afraid, for the Lord your God goes with you; he will never leave you nor forsake you’ (Deuteronomy 31:6). </a:t>
            </a:r>
            <a:endParaRPr lang="en-GB" dirty="0"/>
          </a:p>
        </p:txBody>
      </p:sp>
      <p:sp>
        <p:nvSpPr>
          <p:cNvPr id="3" name="TextBox 2">
            <a:extLst>
              <a:ext uri="{FF2B5EF4-FFF2-40B4-BE49-F238E27FC236}">
                <a16:creationId xmlns:a16="http://schemas.microsoft.com/office/drawing/2014/main" id="{0475BA83-D746-E207-E70B-A59667569AB7}"/>
              </a:ext>
            </a:extLst>
          </p:cNvPr>
          <p:cNvSpPr txBox="1"/>
          <p:nvPr/>
        </p:nvSpPr>
        <p:spPr>
          <a:xfrm>
            <a:off x="0" y="830995"/>
            <a:ext cx="6858000" cy="7571303"/>
          </a:xfrm>
          <a:prstGeom prst="rect">
            <a:avLst/>
          </a:prstGeom>
          <a:noFill/>
        </p:spPr>
        <p:txBody>
          <a:bodyPr wrap="square" rtlCol="0">
            <a:spAutoFit/>
          </a:bodyPr>
          <a:lstStyle/>
          <a:p>
            <a:pPr algn="just"/>
            <a:r>
              <a:rPr lang="en-GB" dirty="0"/>
              <a:t>Welcome to the ‘Build Your Own’ handbook.</a:t>
            </a:r>
          </a:p>
          <a:p>
            <a:pPr algn="just"/>
            <a:endParaRPr lang="en-GB" dirty="0"/>
          </a:p>
          <a:p>
            <a:pPr algn="just"/>
            <a:r>
              <a:rPr lang="en-GB" dirty="0"/>
              <a:t>The idea behind this handbook is to help you to plan liturgical prayer during form time which allow all to develop their relationship with God. Each form will deliver one a week and TWO students will be given the task to plan and deliver it. All students will have the opportunity to experience this throughout the academic year.</a:t>
            </a:r>
          </a:p>
          <a:p>
            <a:pPr algn="just"/>
            <a:endParaRPr lang="en-GB" dirty="0"/>
          </a:p>
          <a:p>
            <a:pPr algn="just"/>
            <a:r>
              <a:rPr lang="en-GB" dirty="0"/>
              <a:t>These liturgical prayers will be planned and led by you, the students. You will have ownership over which </a:t>
            </a:r>
            <a:r>
              <a:rPr lang="en-GB" b="1" i="1" dirty="0"/>
              <a:t>theme</a:t>
            </a:r>
            <a:r>
              <a:rPr lang="en-GB" dirty="0"/>
              <a:t> you want to focus on, which </a:t>
            </a:r>
            <a:r>
              <a:rPr lang="en-GB" b="1" i="1" dirty="0"/>
              <a:t>scripture (the Word)</a:t>
            </a:r>
            <a:r>
              <a:rPr lang="en-GB" dirty="0"/>
              <a:t> you want to explore, which questions you want all to reflect on as a </a:t>
            </a:r>
            <a:r>
              <a:rPr lang="en-GB" b="1" i="1" dirty="0"/>
              <a:t>response</a:t>
            </a:r>
            <a:r>
              <a:rPr lang="en-GB" dirty="0"/>
              <a:t> to the Word, which </a:t>
            </a:r>
            <a:r>
              <a:rPr lang="en-GB" b="1" i="1" dirty="0"/>
              <a:t>prayer</a:t>
            </a:r>
            <a:r>
              <a:rPr lang="en-GB" dirty="0"/>
              <a:t> you want to offer up and the </a:t>
            </a:r>
            <a:r>
              <a:rPr lang="en-GB" b="1" i="1" dirty="0"/>
              <a:t>mission </a:t>
            </a:r>
            <a:r>
              <a:rPr lang="en-GB" dirty="0"/>
              <a:t>you want your peers to live out the following week </a:t>
            </a:r>
            <a:r>
              <a:rPr lang="en-GB" i="1" dirty="0"/>
              <a:t>(ideas can be found at the back of this booklet)</a:t>
            </a:r>
            <a:r>
              <a:rPr lang="en-GB" dirty="0"/>
              <a:t>.</a:t>
            </a:r>
          </a:p>
          <a:p>
            <a:pPr algn="just"/>
            <a:endParaRPr lang="en-GB" dirty="0"/>
          </a:p>
          <a:p>
            <a:pPr algn="just"/>
            <a:r>
              <a:rPr lang="en-GB" dirty="0"/>
              <a:t>This handbook comes with accompanying planning sheets. These are for you to use and provide the order of events. They are colour coordinated and their meaning is below:</a:t>
            </a:r>
          </a:p>
          <a:p>
            <a:pPr algn="just"/>
            <a:endParaRPr lang="en-GB" dirty="0"/>
          </a:p>
          <a:p>
            <a:pPr algn="just"/>
            <a:r>
              <a:rPr lang="en-GB" dirty="0"/>
              <a:t>White – these sections are set and scripted for you to use.</a:t>
            </a:r>
          </a:p>
          <a:p>
            <a:pPr algn="just"/>
            <a:endParaRPr lang="en-GB" dirty="0"/>
          </a:p>
          <a:p>
            <a:pPr algn="just"/>
            <a:r>
              <a:rPr lang="en-GB" dirty="0"/>
              <a:t>Yellow – these sections are to be completed using the themes found in 	       this handbook.</a:t>
            </a:r>
          </a:p>
          <a:p>
            <a:pPr algn="just"/>
            <a:endParaRPr lang="en-GB" dirty="0"/>
          </a:p>
          <a:p>
            <a:pPr algn="just"/>
            <a:r>
              <a:rPr lang="en-GB" dirty="0"/>
              <a:t>Lilac – these sections are for you to explore and complete yourself. You 	    can seek help and support from your form leader and/or our   	    school chaplains.</a:t>
            </a:r>
          </a:p>
        </p:txBody>
      </p:sp>
    </p:spTree>
    <p:extLst>
      <p:ext uri="{BB962C8B-B14F-4D97-AF65-F5344CB8AC3E}">
        <p14:creationId xmlns:p14="http://schemas.microsoft.com/office/powerpoint/2010/main" val="3856009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1862048"/>
          </a:xfrm>
          <a:prstGeom prst="rect">
            <a:avLst/>
          </a:prstGeom>
          <a:noFill/>
        </p:spPr>
        <p:txBody>
          <a:bodyPr wrap="square" rtlCol="0">
            <a:spAutoFit/>
          </a:bodyPr>
          <a:lstStyle/>
          <a:p>
            <a:pPr algn="ctr"/>
            <a:r>
              <a:rPr lang="en-GB" sz="11500" dirty="0"/>
              <a:t>LOVE</a:t>
            </a:r>
          </a:p>
        </p:txBody>
      </p:sp>
    </p:spTree>
    <p:extLst>
      <p:ext uri="{BB962C8B-B14F-4D97-AF65-F5344CB8AC3E}">
        <p14:creationId xmlns:p14="http://schemas.microsoft.com/office/powerpoint/2010/main" val="770832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790" y="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28600" y="2805549"/>
            <a:ext cx="6421582" cy="6535892"/>
          </a:xfrm>
          <a:prstGeom prst="rect">
            <a:avLst/>
          </a:prstGeom>
          <a:noFill/>
          <a:ln w="38100">
            <a:solidFill>
              <a:schemeClr val="tx1"/>
            </a:solidFill>
          </a:ln>
        </p:spPr>
        <p:txBody>
          <a:bodyPr wrap="square" rtlCol="0">
            <a:spAutoFit/>
          </a:bodyPr>
          <a:lstStyle/>
          <a:p>
            <a:pPr algn="ctr"/>
            <a:r>
              <a:rPr lang="en-GB" sz="3200" u="sng" dirty="0"/>
              <a:t>The Word</a:t>
            </a: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1. 1 Corinthians 13 ‘Love is patient, love is kind’</a:t>
            </a:r>
          </a:p>
          <a:p>
            <a:pPr>
              <a:lnSpc>
                <a:spcPct val="107000"/>
              </a:lnSpc>
              <a:spcAft>
                <a:spcPts val="800"/>
              </a:spcAft>
              <a:tabLst>
                <a:tab pos="1971675" algn="l"/>
              </a:tabLs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2. Mark 12:31 ‘Love your neighbour as yourself’ </a:t>
            </a:r>
          </a:p>
          <a:p>
            <a:pPr>
              <a:lnSpc>
                <a:spcPct val="107000"/>
              </a:lnSpc>
              <a:spcAft>
                <a:spcPts val="800"/>
              </a:spcAft>
              <a:tabLst>
                <a:tab pos="1971675" algn="l"/>
              </a:tabLs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3. 1 John 4 ‘Dear Friends, as God so loved us, we ought to love one another’</a:t>
            </a:r>
          </a:p>
          <a:p>
            <a:pPr>
              <a:lnSpc>
                <a:spcPct val="107000"/>
              </a:lnSpc>
              <a:spcAft>
                <a:spcPts val="800"/>
              </a:spcAft>
              <a:tabLst>
                <a:tab pos="1971675" algn="l"/>
              </a:tabLs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4. 1 Peter ‘Above all show sincere love to each other because love brings about the forgiveness of many sins’</a:t>
            </a:r>
          </a:p>
          <a:p>
            <a:pPr>
              <a:lnSpc>
                <a:spcPct val="107000"/>
              </a:lnSpc>
              <a:spcAft>
                <a:spcPts val="800"/>
              </a:spcAft>
              <a:tabLst>
                <a:tab pos="1971675" algn="l"/>
              </a:tabLs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5. John 3:16 ‘For God so loved the world that he gave his only son’</a:t>
            </a:r>
          </a:p>
          <a:p>
            <a:pPr>
              <a:lnSpc>
                <a:spcPct val="107000"/>
              </a:lnSpc>
              <a:spcAft>
                <a:spcPts val="800"/>
              </a:spcAft>
              <a:tabLst>
                <a:tab pos="1971675" algn="l"/>
              </a:tabLs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6. Jeremiah 31 ‘I have loved you with an everlasting love and I have drawn you with unfailing kindness’</a:t>
            </a:r>
          </a:p>
        </p:txBody>
      </p:sp>
    </p:spTree>
    <p:extLst>
      <p:ext uri="{BB962C8B-B14F-4D97-AF65-F5344CB8AC3E}">
        <p14:creationId xmlns:p14="http://schemas.microsoft.com/office/powerpoint/2010/main" val="601501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9790" y="10391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995609"/>
            <a:ext cx="6421582" cy="6206571"/>
          </a:xfrm>
          <a:prstGeom prst="rect">
            <a:avLst/>
          </a:prstGeom>
          <a:noFill/>
          <a:ln w="38100">
            <a:solidFill>
              <a:schemeClr val="tx1"/>
            </a:solidFill>
          </a:ln>
        </p:spPr>
        <p:txBody>
          <a:bodyPr wrap="square" rtlCol="0">
            <a:spAutoFit/>
          </a:bodyPr>
          <a:lstStyle/>
          <a:p>
            <a:pPr algn="ctr"/>
            <a:r>
              <a:rPr lang="en-GB" sz="3200" u="sng" dirty="0"/>
              <a:t>Response Questions</a:t>
            </a: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1. How can you show love to others this week?</a:t>
            </a:r>
          </a:p>
          <a:p>
            <a:pPr>
              <a:lnSpc>
                <a:spcPct val="107000"/>
              </a:lnSpc>
              <a:spcAft>
                <a:spcPts val="800"/>
              </a:spcAft>
              <a:tabLst>
                <a:tab pos="1971675" algn="l"/>
              </a:tabLs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2. Where have you experienced God’s love?</a:t>
            </a:r>
          </a:p>
          <a:p>
            <a:pPr>
              <a:lnSpc>
                <a:spcPct val="107000"/>
              </a:lnSpc>
              <a:spcAft>
                <a:spcPts val="800"/>
              </a:spcAft>
              <a:tabLst>
                <a:tab pos="1971675" algn="l"/>
              </a:tabLs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3. Reflect on a time where you haven’t been as loving as you could have been. How can you do better next time?</a:t>
            </a:r>
          </a:p>
          <a:p>
            <a:pPr>
              <a:lnSpc>
                <a:spcPct val="107000"/>
              </a:lnSpc>
              <a:spcAft>
                <a:spcPts val="800"/>
              </a:spcAft>
              <a:tabLst>
                <a:tab pos="1971675" algn="l"/>
              </a:tabLs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4. How does the scripture make you feel?</a:t>
            </a:r>
          </a:p>
          <a:p>
            <a:pPr>
              <a:lnSpc>
                <a:spcPct val="107000"/>
              </a:lnSpc>
              <a:spcAft>
                <a:spcPts val="800"/>
              </a:spcAft>
              <a:tabLst>
                <a:tab pos="1971675" algn="l"/>
              </a:tabLs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5. Can you write down a way to experience God’s love this week? (e.g</a:t>
            </a:r>
            <a:r>
              <a:rPr lang="en-GB" sz="2000" dirty="0">
                <a:ea typeface="Calibri" panose="020F0502020204030204" pitchFamily="34" charset="0"/>
                <a:cs typeface="Times New Roman" panose="02020603050405020304" pitchFamily="18" charset="0"/>
              </a:rPr>
              <a:t>.</a:t>
            </a:r>
            <a:r>
              <a:rPr lang="en-GB" sz="2000" dirty="0">
                <a:effectLst/>
                <a:ea typeface="Calibri" panose="020F0502020204030204" pitchFamily="34" charset="0"/>
                <a:cs typeface="Times New Roman" panose="02020603050405020304" pitchFamily="18" charset="0"/>
              </a:rPr>
              <a:t> take some time praying, ask the Chaplain a question about God’s love, or pop into the Chapel)</a:t>
            </a:r>
          </a:p>
          <a:p>
            <a:pPr>
              <a:lnSpc>
                <a:spcPct val="107000"/>
              </a:lnSpc>
              <a:spcAft>
                <a:spcPts val="800"/>
              </a:spcAft>
              <a:tabLst>
                <a:tab pos="1971675" algn="l"/>
              </a:tabLs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2000" dirty="0">
                <a:effectLst/>
                <a:ea typeface="Calibri" panose="020F0502020204030204" pitchFamily="34" charset="0"/>
                <a:cs typeface="Times New Roman" panose="02020603050405020304" pitchFamily="18" charset="0"/>
              </a:rPr>
              <a:t>6. How can you show love to yourself this week?</a:t>
            </a:r>
          </a:p>
        </p:txBody>
      </p:sp>
    </p:spTree>
    <p:extLst>
      <p:ext uri="{BB962C8B-B14F-4D97-AF65-F5344CB8AC3E}">
        <p14:creationId xmlns:p14="http://schemas.microsoft.com/office/powerpoint/2010/main" val="432254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5771A-5A67-2455-CBDB-FBDF7E715A61}"/>
              </a:ext>
            </a:extLst>
          </p:cNvPr>
          <p:cNvSpPr txBox="1"/>
          <p:nvPr/>
        </p:nvSpPr>
        <p:spPr>
          <a:xfrm>
            <a:off x="218207" y="127715"/>
            <a:ext cx="6469195" cy="9671378"/>
          </a:xfrm>
          <a:prstGeom prst="rect">
            <a:avLst/>
          </a:prstGeom>
          <a:noFill/>
          <a:ln w="38100">
            <a:solidFill>
              <a:schemeClr val="tx1"/>
            </a:solidFill>
          </a:ln>
        </p:spPr>
        <p:txBody>
          <a:bodyPr wrap="square" rtlCol="0">
            <a:spAutoFit/>
          </a:bodyPr>
          <a:lstStyle/>
          <a:p>
            <a:pPr algn="ctr"/>
            <a:r>
              <a:rPr lang="en-GB" sz="3200" u="sng" dirty="0"/>
              <a:t>Prayers</a:t>
            </a:r>
            <a:endParaRPr lang="en-GB" sz="3200" u="sng"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1. Dear God,</a:t>
            </a:r>
          </a:p>
          <a:p>
            <a:pPr lvl="0">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Please help us to be kind to one another and show love to others just like the love you have for us. </a:t>
            </a:r>
          </a:p>
          <a:p>
            <a:pPr lvl="0">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2. Dear God,</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Please help us to show love to everyone we meet this week. Please help us to remember we are also loved by you.</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dirty="0">
                <a:latin typeface="Calibri" panose="020F0502020204030204" pitchFamily="34" charset="0"/>
                <a:ea typeface="Calibri" panose="020F0502020204030204" pitchFamily="34" charset="0"/>
                <a:cs typeface="Times New Roman" panose="02020603050405020304" pitchFamily="18" charset="0"/>
              </a:rPr>
              <a:t>3. </a:t>
            </a:r>
            <a:r>
              <a:rPr lang="en-GB" sz="1800" dirty="0">
                <a:effectLst/>
                <a:latin typeface="Calibri" panose="020F0502020204030204" pitchFamily="34" charset="0"/>
                <a:ea typeface="Calibri" panose="020F0502020204030204" pitchFamily="34" charset="0"/>
                <a:cs typeface="Times New Roman" panose="02020603050405020304" pitchFamily="18" charset="0"/>
              </a:rPr>
              <a:t>Dear Lord,</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Please help us to encounter your love in a new way every day. Help us to know that we are precious to you and created by you.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4. Dear Lord,</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We pray that your love will shine through our community this week. Please guide all at Christ the King to make positive decisions that will spread your love to those around them.</a:t>
            </a:r>
          </a:p>
          <a:p>
            <a:pPr>
              <a:lnSpc>
                <a:spcPct val="107000"/>
              </a:lnSpc>
              <a:spcAft>
                <a:spcPts val="800"/>
              </a:spcAft>
              <a:tabLst>
                <a:tab pos="1971675" algn="l"/>
              </a:tabLst>
            </a:pPr>
            <a:r>
              <a:rPr lang="en-GB" dirty="0">
                <a:latin typeface="Calibri" panose="020F0502020204030204" pitchFamily="34" charset="0"/>
                <a:ea typeface="Calibri" panose="020F0502020204030204" pitchFamily="34" charset="0"/>
                <a:cs typeface="Times New Roman" panose="02020603050405020304" pitchFamily="18" charset="0"/>
              </a:rPr>
              <a:t>Amen</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5. Dear Lord,</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We pray for those less fortunate than ourselves. We pray that they feel your love in their times of trial.</a:t>
            </a:r>
          </a:p>
          <a:p>
            <a:pPr>
              <a:lnSpc>
                <a:spcPct val="107000"/>
              </a:lnSpc>
              <a:spcAft>
                <a:spcPts val="800"/>
              </a:spcAft>
              <a:tabLst>
                <a:tab pos="1971675" algn="l"/>
              </a:tabLst>
            </a:pPr>
            <a:r>
              <a:rPr lang="en-GB" dirty="0">
                <a:latin typeface="Calibri" panose="020F0502020204030204" pitchFamily="34" charset="0"/>
                <a:ea typeface="Calibri" panose="020F0502020204030204" pitchFamily="34" charset="0"/>
                <a:cs typeface="Times New Roman" panose="02020603050405020304" pitchFamily="18" charset="0"/>
              </a:rPr>
              <a:t>Amen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6. Dear God,</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We pray for all of those who feel isolated at this current time. Help us to share the love you have given us where it is needed most.</a:t>
            </a:r>
          </a:p>
          <a:p>
            <a:pPr>
              <a:lnSpc>
                <a:spcPct val="107000"/>
              </a:lnSpc>
              <a:spcAft>
                <a:spcPts val="800"/>
              </a:spcAft>
              <a:tabLst>
                <a:tab pos="1971675" algn="l"/>
              </a:tabLst>
            </a:pPr>
            <a:r>
              <a:rPr lang="en-GB" dirty="0">
                <a:latin typeface="Calibri" panose="020F0502020204030204" pitchFamily="34" charset="0"/>
                <a:ea typeface="Calibri" panose="020F0502020204030204" pitchFamily="34" charset="0"/>
                <a:cs typeface="Times New Roman" panose="02020603050405020304" pitchFamily="18" charset="0"/>
              </a:rPr>
              <a:t>Amen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9454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1862048"/>
          </a:xfrm>
          <a:prstGeom prst="rect">
            <a:avLst/>
          </a:prstGeom>
          <a:noFill/>
        </p:spPr>
        <p:txBody>
          <a:bodyPr wrap="square" rtlCol="0">
            <a:spAutoFit/>
          </a:bodyPr>
          <a:lstStyle/>
          <a:p>
            <a:pPr algn="ctr"/>
            <a:r>
              <a:rPr lang="en-GB" sz="11500" dirty="0"/>
              <a:t>HOPE</a:t>
            </a:r>
          </a:p>
        </p:txBody>
      </p:sp>
    </p:spTree>
    <p:extLst>
      <p:ext uri="{BB962C8B-B14F-4D97-AF65-F5344CB8AC3E}">
        <p14:creationId xmlns:p14="http://schemas.microsoft.com/office/powerpoint/2010/main" val="2288655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790" y="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28600" y="2805549"/>
            <a:ext cx="6421582" cy="6767815"/>
          </a:xfrm>
          <a:prstGeom prst="rect">
            <a:avLst/>
          </a:prstGeom>
          <a:noFill/>
          <a:ln w="38100">
            <a:solidFill>
              <a:schemeClr val="tx1"/>
            </a:solidFill>
          </a:ln>
        </p:spPr>
        <p:txBody>
          <a:bodyPr wrap="square" rtlCol="0">
            <a:spAutoFit/>
          </a:bodyPr>
          <a:lstStyle/>
          <a:p>
            <a:pPr algn="ctr"/>
            <a:r>
              <a:rPr lang="en-GB" sz="3200" u="sng" dirty="0"/>
              <a:t>The Word</a:t>
            </a:r>
          </a:p>
          <a:p>
            <a:pPr>
              <a:lnSpc>
                <a:spcPct val="107000"/>
              </a:lnSpc>
              <a:spcAft>
                <a:spcPts val="800"/>
              </a:spcAft>
              <a:tabLst>
                <a:tab pos="1971675" algn="l"/>
              </a:tabLst>
            </a:pPr>
            <a:r>
              <a:rPr lang="en-GB" sz="1700" dirty="0">
                <a:effectLst/>
                <a:latin typeface="Calibri" panose="020F0502020204030204" pitchFamily="34" charset="0"/>
                <a:ea typeface="Calibri" panose="020F0502020204030204" pitchFamily="34" charset="0"/>
                <a:cs typeface="Times New Roman" panose="02020603050405020304" pitchFamily="18" charset="0"/>
              </a:rPr>
              <a:t>1. Mark 6: 30-44 Feeding of the 5000</a:t>
            </a:r>
          </a:p>
          <a:p>
            <a:pPr>
              <a:lnSpc>
                <a:spcPct val="107000"/>
              </a:lnSpc>
              <a:spcAft>
                <a:spcPts val="800"/>
              </a:spcAft>
              <a:tabLst>
                <a:tab pos="1971675" algn="l"/>
              </a:tabLst>
            </a:pPr>
            <a:r>
              <a:rPr lang="en-GB" sz="1700" dirty="0">
                <a:effectLst/>
                <a:latin typeface="Calibri" panose="020F0502020204030204" pitchFamily="34" charset="0"/>
                <a:ea typeface="Calibri" panose="020F0502020204030204" pitchFamily="34" charset="0"/>
                <a:cs typeface="Times New Roman" panose="02020603050405020304" pitchFamily="18" charset="0"/>
              </a:rPr>
              <a:t>    (find and read from the Bible on your prayer table)</a:t>
            </a:r>
          </a:p>
          <a:p>
            <a:pPr>
              <a:lnSpc>
                <a:spcPct val="107000"/>
              </a:lnSpc>
              <a:spcAft>
                <a:spcPts val="800"/>
              </a:spcAft>
              <a:tabLst>
                <a:tab pos="1971675" algn="l"/>
              </a:tabLst>
            </a:pP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latin typeface="Calibri" panose="020F0502020204030204" pitchFamily="34" charset="0"/>
                <a:ea typeface="Calibri" panose="020F0502020204030204" pitchFamily="34" charset="0"/>
                <a:cs typeface="Times New Roman" panose="02020603050405020304" pitchFamily="18" charset="0"/>
              </a:rPr>
              <a:t>2. Genesis 7:1 Noah’s Ark</a:t>
            </a:r>
          </a:p>
          <a:p>
            <a:pPr>
              <a:lnSpc>
                <a:spcPct val="107000"/>
              </a:lnSpc>
              <a:spcAft>
                <a:spcPts val="800"/>
              </a:spcAft>
              <a:tabLst>
                <a:tab pos="1971675" algn="l"/>
              </a:tabLst>
            </a:pPr>
            <a:r>
              <a:rPr lang="en-GB" sz="1700" dirty="0">
                <a:effectLst/>
                <a:latin typeface="Calibri" panose="020F0502020204030204" pitchFamily="34" charset="0"/>
                <a:ea typeface="Calibri" panose="020F0502020204030204" pitchFamily="34" charset="0"/>
                <a:cs typeface="Times New Roman" panose="02020603050405020304" pitchFamily="18" charset="0"/>
              </a:rPr>
              <a:t>    (find and read from the Bible on your prayer table)</a:t>
            </a:r>
          </a:p>
          <a:p>
            <a:pPr>
              <a:lnSpc>
                <a:spcPct val="107000"/>
              </a:lnSpc>
              <a:spcAft>
                <a:spcPts val="800"/>
              </a:spcAft>
              <a:tabLst>
                <a:tab pos="1971675" algn="l"/>
              </a:tabLst>
            </a:pPr>
            <a:endParaRPr lang="en-GB" sz="17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latin typeface="Calibri" panose="020F0502020204030204" pitchFamily="34" charset="0"/>
                <a:ea typeface="Calibri" panose="020F0502020204030204" pitchFamily="34" charset="0"/>
                <a:cs typeface="Times New Roman" panose="02020603050405020304" pitchFamily="18" charset="0"/>
              </a:rPr>
              <a:t>3. 1 Luke 1: 39-56 Mary visits Elizabeth </a:t>
            </a:r>
          </a:p>
          <a:p>
            <a:pPr>
              <a:lnSpc>
                <a:spcPct val="107000"/>
              </a:lnSpc>
              <a:spcAft>
                <a:spcPts val="800"/>
              </a:spcAft>
              <a:tabLst>
                <a:tab pos="1971675" algn="l"/>
              </a:tabLst>
            </a:pPr>
            <a:r>
              <a:rPr lang="en-GB" sz="1700" dirty="0">
                <a:effectLst/>
                <a:latin typeface="Calibri" panose="020F0502020204030204" pitchFamily="34" charset="0"/>
                <a:ea typeface="Calibri" panose="020F0502020204030204" pitchFamily="34" charset="0"/>
                <a:cs typeface="Times New Roman" panose="02020603050405020304" pitchFamily="18" charset="0"/>
              </a:rPr>
              <a:t>    (find and read from the Bible on your prayer table)</a:t>
            </a:r>
          </a:p>
          <a:p>
            <a:pPr>
              <a:lnSpc>
                <a:spcPct val="107000"/>
              </a:lnSpc>
              <a:spcAft>
                <a:spcPts val="800"/>
              </a:spcAft>
              <a:tabLst>
                <a:tab pos="1971675" algn="l"/>
              </a:tabLst>
            </a:pP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latin typeface="Calibri" panose="020F0502020204030204" pitchFamily="34" charset="0"/>
                <a:ea typeface="Calibri" panose="020F0502020204030204" pitchFamily="34" charset="0"/>
                <a:cs typeface="Times New Roman" panose="02020603050405020304" pitchFamily="18" charset="0"/>
              </a:rPr>
              <a:t>4. Philippians 4:13 ‘I can do all things through Christ who strengthens me’</a:t>
            </a:r>
          </a:p>
          <a:p>
            <a:pPr>
              <a:lnSpc>
                <a:spcPct val="107000"/>
              </a:lnSpc>
              <a:spcAft>
                <a:spcPts val="800"/>
              </a:spcAft>
              <a:tabLst>
                <a:tab pos="1971675" algn="l"/>
              </a:tabLst>
            </a:pP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latin typeface="Calibri" panose="020F0502020204030204" pitchFamily="34" charset="0"/>
                <a:ea typeface="Calibri" panose="020F0502020204030204" pitchFamily="34" charset="0"/>
                <a:cs typeface="Times New Roman" panose="02020603050405020304" pitchFamily="18" charset="0"/>
              </a:rPr>
              <a:t>5. Jeremiah 29:11 ‘Know the plans I have for you says the Lord, plans to prosper you and not to harm you, plans to give you hope and a future’</a:t>
            </a:r>
          </a:p>
          <a:p>
            <a:pPr>
              <a:lnSpc>
                <a:spcPct val="107000"/>
              </a:lnSpc>
              <a:spcAft>
                <a:spcPts val="800"/>
              </a:spcAft>
              <a:tabLst>
                <a:tab pos="1971675" algn="l"/>
              </a:tabLst>
            </a:pPr>
            <a:endParaRPr lang="en-GB" sz="17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latin typeface="Calibri" panose="020F0502020204030204" pitchFamily="34" charset="0"/>
                <a:ea typeface="Calibri" panose="020F0502020204030204" pitchFamily="34" charset="0"/>
                <a:cs typeface="Times New Roman" panose="02020603050405020304" pitchFamily="18" charset="0"/>
              </a:rPr>
              <a:t>6. Luke 10: 25-37 The Good Samaritan </a:t>
            </a:r>
          </a:p>
          <a:p>
            <a:pPr>
              <a:lnSpc>
                <a:spcPct val="107000"/>
              </a:lnSpc>
              <a:spcAft>
                <a:spcPts val="800"/>
              </a:spcAft>
              <a:tabLst>
                <a:tab pos="1971675" algn="l"/>
              </a:tabLst>
            </a:pPr>
            <a:r>
              <a:rPr lang="en-GB" sz="1700" dirty="0">
                <a:effectLst/>
                <a:latin typeface="Calibri" panose="020F0502020204030204" pitchFamily="34" charset="0"/>
                <a:ea typeface="Calibri" panose="020F0502020204030204" pitchFamily="34" charset="0"/>
                <a:cs typeface="Times New Roman" panose="02020603050405020304" pitchFamily="18" charset="0"/>
              </a:rPr>
              <a:t>    (find and read from the Bible on your prayer table)</a:t>
            </a:r>
          </a:p>
        </p:txBody>
      </p:sp>
    </p:spTree>
    <p:extLst>
      <p:ext uri="{BB962C8B-B14F-4D97-AF65-F5344CB8AC3E}">
        <p14:creationId xmlns:p14="http://schemas.microsoft.com/office/powerpoint/2010/main" val="277478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9790" y="10391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995609"/>
            <a:ext cx="6421582" cy="5979842"/>
          </a:xfrm>
          <a:prstGeom prst="rect">
            <a:avLst/>
          </a:prstGeom>
          <a:noFill/>
          <a:ln w="38100">
            <a:solidFill>
              <a:schemeClr val="tx1"/>
            </a:solidFill>
          </a:ln>
        </p:spPr>
        <p:txBody>
          <a:bodyPr wrap="square" rtlCol="0">
            <a:spAutoFit/>
          </a:bodyPr>
          <a:lstStyle/>
          <a:p>
            <a:pPr algn="ctr"/>
            <a:r>
              <a:rPr lang="en-GB" sz="3200" u="sng" dirty="0"/>
              <a:t>Response Questions</a:t>
            </a:r>
          </a:p>
          <a:p>
            <a:pPr>
              <a:lnSpc>
                <a:spcPct val="107000"/>
              </a:lnSpc>
              <a:spcAft>
                <a:spcPts val="800"/>
              </a:spcAft>
              <a:tabLst>
                <a:tab pos="1971675" algn="l"/>
              </a:tabLst>
            </a:pPr>
            <a:endParaRPr lang="en-GB" sz="20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tabLst>
                <a:tab pos="1971675" algn="l"/>
              </a:tabLst>
            </a:pPr>
            <a:r>
              <a:rPr lang="en-GB" sz="2000" dirty="0">
                <a:effectLst/>
                <a:latin typeface="Calibri" panose="020F0502020204030204" pitchFamily="34" charset="0"/>
                <a:ea typeface="Calibri" panose="020F0502020204030204" pitchFamily="34" charset="0"/>
                <a:cs typeface="Calibri" panose="020F0502020204030204" pitchFamily="34" charset="0"/>
              </a:rPr>
              <a:t>1. How can you bring hope to your community?</a:t>
            </a:r>
          </a:p>
          <a:p>
            <a:pPr>
              <a:lnSpc>
                <a:spcPct val="107000"/>
              </a:lnSpc>
              <a:spcAft>
                <a:spcPts val="800"/>
              </a:spcAft>
              <a:tabLst>
                <a:tab pos="1971675" algn="l"/>
              </a:tabLst>
            </a:pPr>
            <a:endParaRPr lang="en-GB" sz="20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tabLst>
                <a:tab pos="1971675" algn="l"/>
              </a:tabLst>
            </a:pPr>
            <a:r>
              <a:rPr lang="en-GB" sz="2000" dirty="0">
                <a:effectLst/>
                <a:latin typeface="Calibri" panose="020F0502020204030204" pitchFamily="34" charset="0"/>
                <a:ea typeface="Calibri" panose="020F0502020204030204" pitchFamily="34" charset="0"/>
                <a:cs typeface="Calibri" panose="020F0502020204030204" pitchFamily="34" charset="0"/>
              </a:rPr>
              <a:t>2. What are signs of hope in your life?</a:t>
            </a:r>
          </a:p>
          <a:p>
            <a:pPr>
              <a:lnSpc>
                <a:spcPct val="107000"/>
              </a:lnSpc>
              <a:spcAft>
                <a:spcPts val="800"/>
              </a:spcAft>
              <a:tabLst>
                <a:tab pos="1971675" algn="l"/>
              </a:tabLst>
            </a:pPr>
            <a:endParaRPr lang="en-GB" sz="20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tabLst>
                <a:tab pos="1971675" algn="l"/>
              </a:tabLst>
            </a:pPr>
            <a:r>
              <a:rPr lang="en-GB" sz="2000" dirty="0">
                <a:effectLst/>
                <a:latin typeface="Calibri" panose="020F0502020204030204" pitchFamily="34" charset="0"/>
                <a:ea typeface="Calibri" panose="020F0502020204030204" pitchFamily="34" charset="0"/>
                <a:cs typeface="Calibri" panose="020F0502020204030204" pitchFamily="34" charset="0"/>
              </a:rPr>
              <a:t>3. How do you have hope when things aren’t going right?</a:t>
            </a:r>
          </a:p>
          <a:p>
            <a:pPr>
              <a:lnSpc>
                <a:spcPct val="107000"/>
              </a:lnSpc>
              <a:spcAft>
                <a:spcPts val="800"/>
              </a:spcAft>
              <a:tabLst>
                <a:tab pos="1971675" algn="l"/>
              </a:tabLst>
            </a:pPr>
            <a:endParaRPr lang="en-GB" sz="20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tabLst>
                <a:tab pos="1971675" algn="l"/>
              </a:tabLst>
            </a:pPr>
            <a:r>
              <a:rPr lang="en-GB" sz="2000" dirty="0">
                <a:effectLst/>
                <a:latin typeface="Calibri" panose="020F0502020204030204" pitchFamily="34" charset="0"/>
                <a:ea typeface="Calibri" panose="020F0502020204030204" pitchFamily="34" charset="0"/>
                <a:cs typeface="Calibri" panose="020F0502020204030204" pitchFamily="34" charset="0"/>
              </a:rPr>
              <a:t>4. What brings you hope? </a:t>
            </a:r>
          </a:p>
          <a:p>
            <a:pPr>
              <a:lnSpc>
                <a:spcPct val="107000"/>
              </a:lnSpc>
              <a:spcAft>
                <a:spcPts val="800"/>
              </a:spcAft>
              <a:tabLst>
                <a:tab pos="1971675" algn="l"/>
              </a:tabLst>
            </a:pPr>
            <a:endParaRPr lang="en-GB" sz="20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tabLst>
                <a:tab pos="1971675" algn="l"/>
              </a:tabLst>
            </a:pPr>
            <a:r>
              <a:rPr lang="en-GB" sz="2000" dirty="0">
                <a:effectLst/>
                <a:latin typeface="Calibri" panose="020F0502020204030204" pitchFamily="34" charset="0"/>
                <a:ea typeface="Calibri" panose="020F0502020204030204" pitchFamily="34" charset="0"/>
                <a:cs typeface="Calibri" panose="020F0502020204030204" pitchFamily="34" charset="0"/>
              </a:rPr>
              <a:t>5. How can hope help you achieve your aspirations? </a:t>
            </a:r>
          </a:p>
          <a:p>
            <a:pPr>
              <a:lnSpc>
                <a:spcPct val="107000"/>
              </a:lnSpc>
              <a:spcAft>
                <a:spcPts val="800"/>
              </a:spcAft>
              <a:tabLst>
                <a:tab pos="1971675" algn="l"/>
              </a:tabLst>
            </a:pPr>
            <a:endParaRPr lang="en-GB" sz="20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tabLst>
                <a:tab pos="1971675" algn="l"/>
              </a:tabLst>
            </a:pPr>
            <a:r>
              <a:rPr lang="en-GB" sz="2000" dirty="0">
                <a:effectLst/>
                <a:latin typeface="Calibri" panose="020F0502020204030204" pitchFamily="34" charset="0"/>
                <a:ea typeface="Calibri" panose="020F0502020204030204" pitchFamily="34" charset="0"/>
                <a:cs typeface="Calibri" panose="020F0502020204030204" pitchFamily="34" charset="0"/>
              </a:rPr>
              <a:t>6. Mary had hope in God, even when she was afraid. How can we grow in our hope in God? </a:t>
            </a:r>
          </a:p>
        </p:txBody>
      </p:sp>
    </p:spTree>
    <p:extLst>
      <p:ext uri="{BB962C8B-B14F-4D97-AF65-F5344CB8AC3E}">
        <p14:creationId xmlns:p14="http://schemas.microsoft.com/office/powerpoint/2010/main" val="409825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5771A-5A67-2455-CBDB-FBDF7E715A61}"/>
              </a:ext>
            </a:extLst>
          </p:cNvPr>
          <p:cNvSpPr txBox="1"/>
          <p:nvPr/>
        </p:nvSpPr>
        <p:spPr>
          <a:xfrm>
            <a:off x="218207" y="74960"/>
            <a:ext cx="6469195" cy="9759275"/>
          </a:xfrm>
          <a:prstGeom prst="rect">
            <a:avLst/>
          </a:prstGeom>
          <a:noFill/>
          <a:ln w="38100">
            <a:solidFill>
              <a:schemeClr val="tx1"/>
            </a:solidFill>
          </a:ln>
        </p:spPr>
        <p:txBody>
          <a:bodyPr wrap="square" rtlCol="0">
            <a:spAutoFit/>
          </a:bodyPr>
          <a:lstStyle/>
          <a:p>
            <a:pPr algn="ctr">
              <a:lnSpc>
                <a:spcPct val="107000"/>
              </a:lnSpc>
              <a:spcAft>
                <a:spcPts val="800"/>
              </a:spcAft>
              <a:tabLst>
                <a:tab pos="1971675" algn="l"/>
              </a:tabLst>
            </a:pPr>
            <a:r>
              <a:rPr lang="en-GB" sz="3200" u="sng" dirty="0"/>
              <a:t>Prayers</a:t>
            </a:r>
          </a:p>
          <a:p>
            <a:pPr marL="342900" indent="-342900">
              <a:lnSpc>
                <a:spcPct val="107000"/>
              </a:lnSpc>
              <a:spcAft>
                <a:spcPts val="800"/>
              </a:spcAft>
              <a:buAutoNum type="arabicPeriod"/>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Dear God,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Please give hope to those who need it and bless those that need your guidance.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Amen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2. Dear Lord, </a:t>
            </a:r>
          </a:p>
          <a:p>
            <a:pPr>
              <a:lnSpc>
                <a:spcPct val="107000"/>
              </a:lnSpc>
              <a:spcAft>
                <a:spcPts val="800"/>
              </a:spcAft>
              <a:tabLst>
                <a:tab pos="1971675" algn="l"/>
              </a:tabLst>
            </a:pPr>
            <a:r>
              <a:rPr lang="en-GB" dirty="0">
                <a:latin typeface="Calibri" panose="020F0502020204030204" pitchFamily="34" charset="0"/>
                <a:ea typeface="Calibri" panose="020F0502020204030204" pitchFamily="34" charset="0"/>
                <a:cs typeface="Times New Roman" panose="02020603050405020304" pitchFamily="18" charset="0"/>
              </a:rPr>
              <a:t>H</a:t>
            </a:r>
            <a:r>
              <a:rPr lang="en-GB" sz="1800" dirty="0">
                <a:effectLst/>
                <a:latin typeface="Calibri" panose="020F0502020204030204" pitchFamily="34" charset="0"/>
                <a:ea typeface="Calibri" panose="020F0502020204030204" pitchFamily="34" charset="0"/>
                <a:cs typeface="Times New Roman" panose="02020603050405020304" pitchFamily="18" charset="0"/>
              </a:rPr>
              <a:t>ope is something we all need in our lives like Noah in the Ark. We need hope to carry on pushing for our aspirations. Please give us that hope.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Amen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3. Dear Lord, </a:t>
            </a:r>
          </a:p>
          <a:p>
            <a:pPr>
              <a:lnSpc>
                <a:spcPct val="107000"/>
              </a:lnSpc>
              <a:spcAft>
                <a:spcPts val="800"/>
              </a:spcAft>
              <a:tabLst>
                <a:tab pos="1971675" algn="l"/>
              </a:tabLst>
            </a:pPr>
            <a:r>
              <a:rPr lang="en-GB" dirty="0">
                <a:latin typeface="Calibri" panose="020F0502020204030204" pitchFamily="34" charset="0"/>
                <a:ea typeface="Calibri" panose="020F0502020204030204" pitchFamily="34" charset="0"/>
                <a:cs typeface="Times New Roman" panose="02020603050405020304" pitchFamily="18" charset="0"/>
              </a:rPr>
              <a:t>H</a:t>
            </a:r>
            <a:r>
              <a:rPr lang="en-GB" sz="1800" dirty="0">
                <a:effectLst/>
                <a:latin typeface="Calibri" panose="020F0502020204030204" pitchFamily="34" charset="0"/>
                <a:ea typeface="Calibri" panose="020F0502020204030204" pitchFamily="34" charset="0"/>
                <a:cs typeface="Times New Roman" panose="02020603050405020304" pitchFamily="18" charset="0"/>
              </a:rPr>
              <a:t>elp us to seek hope in our hearts to overcome our fears and worries. We pray that you are always by our side.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Amen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4. Lord give us the strength and hope to overcome our challenges and the hope that we need to get through our journey in life.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Amen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5. Dear God,</a:t>
            </a:r>
          </a:p>
          <a:p>
            <a:pPr>
              <a:lnSpc>
                <a:spcPct val="107000"/>
              </a:lnSpc>
              <a:spcAft>
                <a:spcPts val="800"/>
              </a:spcAft>
              <a:tabLst>
                <a:tab pos="1971675" algn="l"/>
              </a:tabLst>
            </a:pPr>
            <a:r>
              <a:rPr lang="en-GB" dirty="0">
                <a:latin typeface="Calibri" panose="020F0502020204030204" pitchFamily="34" charset="0"/>
                <a:ea typeface="Calibri" panose="020F0502020204030204" pitchFamily="34" charset="0"/>
                <a:cs typeface="Times New Roman" panose="02020603050405020304" pitchFamily="18" charset="0"/>
              </a:rPr>
              <a:t>P</a:t>
            </a:r>
            <a:r>
              <a:rPr lang="en-GB" sz="1800" dirty="0">
                <a:effectLst/>
                <a:latin typeface="Calibri" panose="020F0502020204030204" pitchFamily="34" charset="0"/>
                <a:ea typeface="Calibri" panose="020F0502020204030204" pitchFamily="34" charset="0"/>
                <a:cs typeface="Times New Roman" panose="02020603050405020304" pitchFamily="18" charset="0"/>
              </a:rPr>
              <a:t>lease give us the hope Mary had in God and help us to be strong in our everyday lives.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Amen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6. Dear God,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Forgive us our sins and fill our hearts with hope. Let us overcome sadness and stress and let us be confident in ourselves. </a:t>
            </a:r>
          </a:p>
          <a:p>
            <a:pPr>
              <a:lnSpc>
                <a:spcPct val="107000"/>
              </a:lnSpc>
              <a:spcAft>
                <a:spcPts val="800"/>
              </a:spcAft>
              <a:tabLst>
                <a:tab pos="1971675"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Amen </a:t>
            </a:r>
          </a:p>
        </p:txBody>
      </p:sp>
    </p:spTree>
    <p:extLst>
      <p:ext uri="{BB962C8B-B14F-4D97-AF65-F5344CB8AC3E}">
        <p14:creationId xmlns:p14="http://schemas.microsoft.com/office/powerpoint/2010/main" val="896100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1323439"/>
          </a:xfrm>
          <a:prstGeom prst="rect">
            <a:avLst/>
          </a:prstGeom>
          <a:noFill/>
        </p:spPr>
        <p:txBody>
          <a:bodyPr wrap="square" rtlCol="0">
            <a:spAutoFit/>
          </a:bodyPr>
          <a:lstStyle/>
          <a:p>
            <a:pPr algn="ctr"/>
            <a:r>
              <a:rPr lang="en-GB" sz="8000" dirty="0"/>
              <a:t>RESILIENCE</a:t>
            </a:r>
          </a:p>
        </p:txBody>
      </p:sp>
    </p:spTree>
    <p:extLst>
      <p:ext uri="{BB962C8B-B14F-4D97-AF65-F5344CB8AC3E}">
        <p14:creationId xmlns:p14="http://schemas.microsoft.com/office/powerpoint/2010/main" val="50499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790" y="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28600" y="2787964"/>
            <a:ext cx="6421582" cy="6998967"/>
          </a:xfrm>
          <a:prstGeom prst="rect">
            <a:avLst/>
          </a:prstGeom>
          <a:noFill/>
          <a:ln w="38100">
            <a:solidFill>
              <a:schemeClr val="tx1"/>
            </a:solidFill>
          </a:ln>
        </p:spPr>
        <p:txBody>
          <a:bodyPr wrap="square" rtlCol="0">
            <a:spAutoFit/>
          </a:bodyPr>
          <a:lstStyle/>
          <a:p>
            <a:pPr algn="ctr"/>
            <a:r>
              <a:rPr lang="en-GB" sz="3200" u="sng" dirty="0"/>
              <a:t>The Word</a:t>
            </a: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1. Joshua 1:9 ‘</a:t>
            </a:r>
            <a:r>
              <a:rPr lang="en-GB" sz="1600" dirty="0">
                <a:effectLst/>
                <a:ea typeface="Roboto" panose="02000000000000000000" pitchFamily="2" charset="0"/>
                <a:cs typeface="Roboto" panose="02000000000000000000" pitchFamily="2" charset="0"/>
              </a:rPr>
              <a:t>Have I not commanded you? Be strong and courageous. Do not be frightened, and do not be dismayed, for the Lord your God is with you wherever you go.</a:t>
            </a:r>
            <a:r>
              <a:rPr lang="en-GB" dirty="0">
                <a:effectLst/>
                <a:ea typeface="Calibri" panose="020F0502020204030204" pitchFamily="34" charset="0"/>
                <a:cs typeface="Times New Roman" panose="02020603050405020304" pitchFamily="18" charset="0"/>
              </a:rPr>
              <a:t>’</a:t>
            </a:r>
          </a:p>
          <a:p>
            <a:pPr>
              <a:lnSpc>
                <a:spcPct val="107000"/>
              </a:lnSpc>
              <a:spcAft>
                <a:spcPts val="800"/>
              </a:spcAft>
              <a:tabLst>
                <a:tab pos="1971675" algn="l"/>
              </a:tabLst>
            </a:pP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2. </a:t>
            </a:r>
            <a:r>
              <a:rPr lang="en-GB" sz="1600" dirty="0">
                <a:effectLst/>
                <a:ea typeface="Roboto" panose="02000000000000000000" pitchFamily="2" charset="0"/>
                <a:cs typeface="Roboto" panose="02000000000000000000" pitchFamily="2" charset="0"/>
              </a:rPr>
              <a:t>2 Timothy 1:7 ‘For God gave us a spirit not of fear but of power and love and self-control.’</a:t>
            </a:r>
          </a:p>
          <a:p>
            <a:pPr>
              <a:lnSpc>
                <a:spcPct val="107000"/>
              </a:lnSpc>
              <a:spcAft>
                <a:spcPts val="800"/>
              </a:spcAft>
              <a:tabLst>
                <a:tab pos="1971675" algn="l"/>
              </a:tabLst>
            </a:pP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3. </a:t>
            </a:r>
            <a:r>
              <a:rPr lang="en-GB" sz="1600" dirty="0">
                <a:effectLst/>
                <a:ea typeface="Roboto" panose="02000000000000000000" pitchFamily="2" charset="0"/>
                <a:cs typeface="Roboto" panose="02000000000000000000" pitchFamily="2" charset="0"/>
              </a:rPr>
              <a:t>Philippians 4:13 ‘I can do all things through </a:t>
            </a:r>
            <a:r>
              <a:rPr lang="en-GB" sz="1600" dirty="0">
                <a:ea typeface="Roboto" panose="02000000000000000000" pitchFamily="2" charset="0"/>
                <a:cs typeface="Roboto" panose="02000000000000000000" pitchFamily="2" charset="0"/>
              </a:rPr>
              <a:t>h</a:t>
            </a:r>
            <a:r>
              <a:rPr lang="en-GB" sz="1600" dirty="0">
                <a:effectLst/>
                <a:ea typeface="Roboto" panose="02000000000000000000" pitchFamily="2" charset="0"/>
                <a:cs typeface="Roboto" panose="02000000000000000000" pitchFamily="2" charset="0"/>
              </a:rPr>
              <a:t>im who strengthens me.’</a:t>
            </a:r>
          </a:p>
          <a:p>
            <a:pPr>
              <a:lnSpc>
                <a:spcPct val="107000"/>
              </a:lnSpc>
              <a:spcAft>
                <a:spcPts val="800"/>
              </a:spcAft>
              <a:tabLst>
                <a:tab pos="1971675" algn="l"/>
              </a:tabLst>
            </a:pP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4. </a:t>
            </a:r>
            <a:r>
              <a:rPr lang="en-GB" sz="1600" dirty="0">
                <a:effectLst/>
                <a:ea typeface="Roboto" panose="02000000000000000000" pitchFamily="2" charset="0"/>
                <a:cs typeface="Roboto" panose="02000000000000000000" pitchFamily="2" charset="0"/>
              </a:rPr>
              <a:t>Psalm 31:24 ‘Be strong, and let your heart take courage, all you who wait for the Lord!’</a:t>
            </a:r>
          </a:p>
          <a:p>
            <a:pPr>
              <a:lnSpc>
                <a:spcPct val="107000"/>
              </a:lnSpc>
              <a:spcAft>
                <a:spcPts val="800"/>
              </a:spcAft>
              <a:tabLst>
                <a:tab pos="1971675" algn="l"/>
              </a:tabLst>
            </a:pP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5. </a:t>
            </a:r>
            <a:r>
              <a:rPr lang="en-GB" sz="1600" dirty="0">
                <a:effectLst/>
                <a:ea typeface="Roboto" panose="02000000000000000000" pitchFamily="2" charset="0"/>
                <a:cs typeface="Roboto" panose="02000000000000000000" pitchFamily="2" charset="0"/>
              </a:rPr>
              <a:t>Romans 12:12 ‘Rejoice in hope, be patient in tribulation, be constant in prayer.’</a:t>
            </a:r>
          </a:p>
          <a:p>
            <a:pPr>
              <a:lnSpc>
                <a:spcPct val="107000"/>
              </a:lnSpc>
              <a:spcAft>
                <a:spcPts val="800"/>
              </a:spcAft>
              <a:tabLst>
                <a:tab pos="1971675" algn="l"/>
              </a:tabLst>
            </a:pP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6. </a:t>
            </a:r>
            <a:r>
              <a:rPr lang="en-GB" sz="1600" dirty="0">
                <a:effectLst/>
                <a:ea typeface="Roboto" panose="02000000000000000000" pitchFamily="2" charset="0"/>
                <a:cs typeface="Roboto" panose="02000000000000000000" pitchFamily="2" charset="0"/>
              </a:rPr>
              <a:t>Proverbs 3:5-6 ‘Trust in the Lord with all your heart, and do not lean on your own understanding. In all your ways acknowledge </a:t>
            </a:r>
            <a:r>
              <a:rPr lang="en-GB" sz="1600" dirty="0">
                <a:ea typeface="Roboto" panose="02000000000000000000" pitchFamily="2" charset="0"/>
                <a:cs typeface="Roboto" panose="02000000000000000000" pitchFamily="2" charset="0"/>
              </a:rPr>
              <a:t>h</a:t>
            </a:r>
            <a:r>
              <a:rPr lang="en-GB" sz="1600" dirty="0">
                <a:effectLst/>
                <a:ea typeface="Roboto" panose="02000000000000000000" pitchFamily="2" charset="0"/>
                <a:cs typeface="Roboto" panose="02000000000000000000" pitchFamily="2" charset="0"/>
              </a:rPr>
              <a:t>im, and he will make straight your paths.’</a:t>
            </a:r>
            <a:endParaRPr lang="en-GB"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7928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9790" y="10391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995609"/>
            <a:ext cx="6421582" cy="4881080"/>
          </a:xfrm>
          <a:prstGeom prst="rect">
            <a:avLst/>
          </a:prstGeom>
          <a:noFill/>
          <a:ln w="38100">
            <a:solidFill>
              <a:schemeClr val="tx1"/>
            </a:solidFill>
          </a:ln>
        </p:spPr>
        <p:txBody>
          <a:bodyPr wrap="square" rtlCol="0">
            <a:spAutoFit/>
          </a:bodyPr>
          <a:lstStyle/>
          <a:p>
            <a:pPr algn="ctr"/>
            <a:r>
              <a:rPr lang="en-GB" sz="3200" u="sng" dirty="0"/>
              <a:t>Response Questions</a:t>
            </a:r>
          </a:p>
          <a:p>
            <a:pPr algn="ctr"/>
            <a:endParaRPr lang="en-GB" sz="3200" u="sng" dirty="0"/>
          </a:p>
          <a:p>
            <a:pPr>
              <a:lnSpc>
                <a:spcPct val="115000"/>
              </a:lnSpc>
            </a:pPr>
            <a:r>
              <a:rPr lang="en-GB" sz="1800" dirty="0">
                <a:effectLst/>
                <a:ea typeface="Roboto" panose="02000000000000000000" pitchFamily="2" charset="0"/>
                <a:cs typeface="Roboto" panose="02000000000000000000" pitchFamily="2" charset="0"/>
              </a:rPr>
              <a:t>1. Where have you seen an example of resilience?</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Roboto" panose="02000000000000000000" pitchFamily="2" charset="0"/>
                <a:cs typeface="Roboto" panose="02000000000000000000" pitchFamily="2" charset="0"/>
              </a:rPr>
              <a:t>2. What are times when you have had to be resilient?</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Roboto" panose="02000000000000000000" pitchFamily="2" charset="0"/>
                <a:cs typeface="Roboto" panose="02000000000000000000" pitchFamily="2" charset="0"/>
              </a:rPr>
              <a:t>3. What has helped you to be resilient?</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Roboto" panose="02000000000000000000" pitchFamily="2" charset="0"/>
                <a:cs typeface="Roboto" panose="02000000000000000000" pitchFamily="2" charset="0"/>
              </a:rPr>
              <a:t>4. How can you help others to be resilient?</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Roboto" panose="02000000000000000000" pitchFamily="2" charset="0"/>
                <a:cs typeface="Roboto" panose="02000000000000000000" pitchFamily="2" charset="0"/>
              </a:rPr>
              <a:t>5. When did Jesus show resilience?</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Roboto" panose="02000000000000000000" pitchFamily="2" charset="0"/>
                <a:cs typeface="Roboto" panose="02000000000000000000" pitchFamily="2" charset="0"/>
              </a:rPr>
              <a:t>6. How can our faith help us to be resilient in difficult times?</a:t>
            </a:r>
          </a:p>
          <a:p>
            <a:pPr>
              <a:lnSpc>
                <a:spcPct val="115000"/>
              </a:lnSpc>
            </a:pPr>
            <a:endParaRPr lang="en-GB" sz="1800" dirty="0">
              <a:effectLst/>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1929465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5771A-5A67-2455-CBDB-FBDF7E715A61}"/>
              </a:ext>
            </a:extLst>
          </p:cNvPr>
          <p:cNvSpPr txBox="1"/>
          <p:nvPr/>
        </p:nvSpPr>
        <p:spPr>
          <a:xfrm>
            <a:off x="218207" y="127715"/>
            <a:ext cx="6469195" cy="9455858"/>
          </a:xfrm>
          <a:prstGeom prst="rect">
            <a:avLst/>
          </a:prstGeom>
          <a:noFill/>
          <a:ln w="38100">
            <a:solidFill>
              <a:schemeClr val="tx1"/>
            </a:solidFill>
          </a:ln>
        </p:spPr>
        <p:txBody>
          <a:bodyPr wrap="square" rtlCol="0">
            <a:spAutoFit/>
          </a:bodyPr>
          <a:lstStyle/>
          <a:p>
            <a:pPr algn="ctr"/>
            <a:r>
              <a:rPr lang="en-GB" sz="3200" u="sng" dirty="0"/>
              <a:t>Prayers</a:t>
            </a:r>
            <a:endParaRPr lang="en-GB" sz="3200" u="sng"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GB" sz="1700" dirty="0">
                <a:effectLst/>
                <a:ea typeface="Calibri" panose="020F0502020204030204" pitchFamily="34" charset="0"/>
                <a:cs typeface="Times New Roman" panose="02020603050405020304" pitchFamily="18" charset="0"/>
              </a:rPr>
              <a:t>1. Dear God,</a:t>
            </a:r>
          </a:p>
          <a:p>
            <a:pPr lvl="0">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H</a:t>
            </a:r>
            <a:r>
              <a:rPr lang="en-GB" sz="1700" dirty="0">
                <a:effectLst/>
                <a:ea typeface="Roboto" panose="02000000000000000000" pitchFamily="2" charset="0"/>
                <a:cs typeface="Roboto" panose="02000000000000000000" pitchFamily="2" charset="0"/>
              </a:rPr>
              <a:t>elp us in hard times to be resilient and lead us in your strength. </a:t>
            </a:r>
            <a:endParaRPr lang="en-GB" sz="1700" dirty="0">
              <a:effectLst/>
              <a:ea typeface="Calibri" panose="020F0502020204030204" pitchFamily="34" charset="0"/>
              <a:cs typeface="Times New Roman" panose="02020603050405020304" pitchFamily="18" charset="0"/>
            </a:endParaRPr>
          </a:p>
          <a:p>
            <a:pPr lvl="0">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2. Dear God,</a:t>
            </a:r>
          </a:p>
          <a:p>
            <a:pPr>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H</a:t>
            </a:r>
            <a:r>
              <a:rPr lang="en-GB" sz="1700" dirty="0">
                <a:effectLst/>
                <a:ea typeface="Roboto" panose="02000000000000000000" pitchFamily="2" charset="0"/>
                <a:cs typeface="Roboto" panose="02000000000000000000" pitchFamily="2" charset="0"/>
              </a:rPr>
              <a:t>elp me to be resilient like you have shown me in times of suffering. When you carried the cross you were resilient, when you were nailed to the cross you were resilient, when you died and rose for us you were resilient.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3. </a:t>
            </a:r>
            <a:r>
              <a:rPr lang="en-GB" sz="1700" dirty="0">
                <a:effectLst/>
                <a:ea typeface="Calibri" panose="020F0502020204030204" pitchFamily="34" charset="0"/>
                <a:cs typeface="Times New Roman" panose="02020603050405020304" pitchFamily="18" charset="0"/>
              </a:rPr>
              <a:t>Dear Lord,</a:t>
            </a:r>
          </a:p>
          <a:p>
            <a:pPr>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P</a:t>
            </a:r>
            <a:r>
              <a:rPr lang="en-GB" sz="1700" dirty="0">
                <a:effectLst/>
                <a:ea typeface="Roboto" panose="02000000000000000000" pitchFamily="2" charset="0"/>
                <a:cs typeface="Roboto" panose="02000000000000000000" pitchFamily="2" charset="0"/>
              </a:rPr>
              <a:t>lease help us to be resilient in our faith so that one day we can be with you in heaven.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4. Dear Lord,</a:t>
            </a:r>
          </a:p>
          <a:p>
            <a:pPr>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P</a:t>
            </a:r>
            <a:r>
              <a:rPr lang="en-GB" sz="1700" dirty="0">
                <a:effectLst/>
                <a:ea typeface="Roboto" panose="02000000000000000000" pitchFamily="2" charset="0"/>
                <a:cs typeface="Roboto" panose="02000000000000000000" pitchFamily="2" charset="0"/>
              </a:rPr>
              <a:t>lease help us to have hope in difficult times. To know that you are always with us.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Amen</a:t>
            </a:r>
            <a:r>
              <a:rPr lang="en-GB" sz="1700" dirty="0">
                <a:effectLst/>
                <a:ea typeface="Calibri" panose="020F0502020204030204" pitchFamily="34" charset="0"/>
                <a:cs typeface="Times New Roman" panose="02020603050405020304" pitchFamily="18" charset="0"/>
              </a:rPr>
              <a:t> </a:t>
            </a: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5. Mary,</a:t>
            </a:r>
          </a:p>
          <a:p>
            <a:pPr>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Y</a:t>
            </a:r>
            <a:r>
              <a:rPr lang="en-GB" sz="1700" dirty="0">
                <a:effectLst/>
                <a:ea typeface="Roboto" panose="02000000000000000000" pitchFamily="2" charset="0"/>
                <a:cs typeface="Roboto" panose="02000000000000000000" pitchFamily="2" charset="0"/>
              </a:rPr>
              <a:t>ou had to suffer to be there for your son. Please help us to be there for others suffering around us.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Amen</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6. Dear God,</a:t>
            </a:r>
          </a:p>
          <a:p>
            <a:pPr>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P</a:t>
            </a:r>
            <a:r>
              <a:rPr lang="en-GB" sz="1700" dirty="0">
                <a:effectLst/>
                <a:ea typeface="Roboto" panose="02000000000000000000" pitchFamily="2" charset="0"/>
                <a:cs typeface="Roboto" panose="02000000000000000000" pitchFamily="2" charset="0"/>
              </a:rPr>
              <a:t>lease be with people who are struggling in their faith. Please remind them of your love.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Amen</a:t>
            </a:r>
            <a:endParaRPr lang="en-GB" sz="17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244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1107996"/>
          </a:xfrm>
          <a:prstGeom prst="rect">
            <a:avLst/>
          </a:prstGeom>
          <a:noFill/>
        </p:spPr>
        <p:txBody>
          <a:bodyPr wrap="square" rtlCol="0">
            <a:spAutoFit/>
          </a:bodyPr>
          <a:lstStyle/>
          <a:p>
            <a:pPr algn="ctr"/>
            <a:r>
              <a:rPr lang="en-GB" sz="6600" dirty="0"/>
              <a:t>COMMUNITY</a:t>
            </a:r>
          </a:p>
        </p:txBody>
      </p:sp>
    </p:spTree>
    <p:extLst>
      <p:ext uri="{BB962C8B-B14F-4D97-AF65-F5344CB8AC3E}">
        <p14:creationId xmlns:p14="http://schemas.microsoft.com/office/powerpoint/2010/main" val="1554685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790" y="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9" y="2182091"/>
            <a:ext cx="6421582" cy="7672741"/>
          </a:xfrm>
          <a:prstGeom prst="rect">
            <a:avLst/>
          </a:prstGeom>
          <a:noFill/>
          <a:ln w="38100">
            <a:solidFill>
              <a:schemeClr val="tx1"/>
            </a:solidFill>
          </a:ln>
        </p:spPr>
        <p:txBody>
          <a:bodyPr wrap="square" rtlCol="0">
            <a:spAutoFit/>
          </a:bodyPr>
          <a:lstStyle/>
          <a:p>
            <a:pPr algn="ctr"/>
            <a:r>
              <a:rPr lang="en-GB" sz="2000" u="sng" dirty="0"/>
              <a:t>The Word</a:t>
            </a:r>
          </a:p>
          <a:p>
            <a:pPr>
              <a:lnSpc>
                <a:spcPct val="107000"/>
              </a:lnSpc>
              <a:spcAft>
                <a:spcPts val="800"/>
              </a:spcAft>
              <a:tabLst>
                <a:tab pos="1971675" algn="l"/>
              </a:tabLst>
            </a:pPr>
            <a:r>
              <a:rPr lang="en-GB" sz="1600" dirty="0">
                <a:effectLst/>
                <a:ea typeface="Calibri" panose="020F0502020204030204" pitchFamily="34" charset="0"/>
                <a:cs typeface="Times New Roman" panose="02020603050405020304" pitchFamily="18" charset="0"/>
              </a:rPr>
              <a:t>1. </a:t>
            </a:r>
            <a:r>
              <a:rPr lang="en-GB" sz="1600" dirty="0">
                <a:effectLst/>
                <a:ea typeface="Roboto" panose="02000000000000000000" pitchFamily="2" charset="0"/>
                <a:cs typeface="Roboto" panose="02000000000000000000" pitchFamily="2" charset="0"/>
              </a:rPr>
              <a:t>Ecclesiastes 4:9-12 </a:t>
            </a:r>
            <a:r>
              <a:rPr lang="en-GB" sz="1600" dirty="0">
                <a:effectLst/>
                <a:ea typeface="Calibri" panose="020F0502020204030204" pitchFamily="34" charset="0"/>
                <a:cs typeface="Times New Roman" panose="02020603050405020304" pitchFamily="18" charset="0"/>
              </a:rPr>
              <a:t>‘</a:t>
            </a:r>
            <a:r>
              <a:rPr lang="en-GB" sz="1600" dirty="0">
                <a:effectLst/>
                <a:ea typeface="Roboto" panose="02000000000000000000" pitchFamily="2" charset="0"/>
                <a:cs typeface="Roboto" panose="02000000000000000000" pitchFamily="2" charset="0"/>
              </a:rPr>
              <a:t>Two are better than one, because they have a good reward for their toil. For if they fall, one will lift up his fellow. But woe to him who is alone when he falls and has not another to lift him up! And though a man might prevail against one who is alone, two will withstand him—a threefold cord is not quickly broken.</a:t>
            </a:r>
            <a:r>
              <a:rPr lang="en-GB" sz="1600" dirty="0">
                <a:effectLst/>
                <a:ea typeface="Calibri" panose="020F0502020204030204" pitchFamily="34" charset="0"/>
                <a:cs typeface="Times New Roman" panose="02020603050405020304" pitchFamily="18" charset="0"/>
              </a:rPr>
              <a:t>’</a:t>
            </a:r>
          </a:p>
          <a:p>
            <a:pPr>
              <a:lnSpc>
                <a:spcPct val="107000"/>
              </a:lnSpc>
              <a:spcAft>
                <a:spcPts val="800"/>
              </a:spcAft>
              <a:tabLst>
                <a:tab pos="1971675" algn="l"/>
              </a:tabLst>
            </a:pPr>
            <a:r>
              <a:rPr lang="en-GB" sz="1600" dirty="0">
                <a:effectLst/>
                <a:ea typeface="Calibri" panose="020F0502020204030204" pitchFamily="34" charset="0"/>
                <a:cs typeface="Times New Roman" panose="02020603050405020304" pitchFamily="18" charset="0"/>
              </a:rPr>
              <a:t>2. </a:t>
            </a:r>
            <a:r>
              <a:rPr lang="en-GB" sz="1600" dirty="0">
                <a:effectLst/>
                <a:ea typeface="Roboto" panose="02000000000000000000" pitchFamily="2" charset="0"/>
                <a:cs typeface="Roboto" panose="02000000000000000000" pitchFamily="2" charset="0"/>
              </a:rPr>
              <a:t>Acts 2:42-47 ‘And they devoted themselves to the apostles' teaching and the fellowship, to the breaking of bread and the prayers. And awe came upon every soul, and many wonders and signs were being done through the apostles. And all who believed were together and had all things in common. And they were selling their possessions and belongings and distributing the proceeds to all, as any had need. And day by day, attending the temple together and breaking bread in their homes, they received their food with glad and generous hearts…’</a:t>
            </a:r>
            <a:endParaRPr lang="en-GB" sz="16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600" dirty="0">
                <a:effectLst/>
                <a:ea typeface="Calibri" panose="020F0502020204030204" pitchFamily="34" charset="0"/>
                <a:cs typeface="Times New Roman" panose="02020603050405020304" pitchFamily="18" charset="0"/>
              </a:rPr>
              <a:t>3. </a:t>
            </a:r>
            <a:r>
              <a:rPr lang="en-GB" sz="1600" dirty="0">
                <a:ea typeface="Roboto" panose="02000000000000000000" pitchFamily="2" charset="0"/>
                <a:cs typeface="Roboto" panose="02000000000000000000" pitchFamily="2" charset="0"/>
              </a:rPr>
              <a:t>Matthew 18:20 ‘For where two or three are gathered in my name, there am I among them.’</a:t>
            </a:r>
            <a:endParaRPr lang="en-GB" sz="16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600" dirty="0">
                <a:effectLst/>
                <a:ea typeface="Calibri" panose="020F0502020204030204" pitchFamily="34" charset="0"/>
                <a:cs typeface="Times New Roman" panose="02020603050405020304" pitchFamily="18" charset="0"/>
              </a:rPr>
              <a:t>4. </a:t>
            </a:r>
            <a:r>
              <a:rPr lang="en-GB" sz="1600" dirty="0">
                <a:effectLst/>
                <a:ea typeface="Roboto" panose="02000000000000000000" pitchFamily="2" charset="0"/>
                <a:cs typeface="Roboto" panose="02000000000000000000" pitchFamily="2" charset="0"/>
              </a:rPr>
              <a:t>Matthew 22:37-40 ‘And he said to him, “You shall love the Lord your God with all your heart and with all your soul and with all your mind. This is the great and first commandment. And a second is like it: You shall love your neighbour as yourself. On these two commandments depend all the Law and the Prophets.’</a:t>
            </a:r>
            <a:endParaRPr lang="en-GB" sz="16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600" dirty="0">
                <a:effectLst/>
                <a:ea typeface="Calibri" panose="020F0502020204030204" pitchFamily="34" charset="0"/>
                <a:cs typeface="Times New Roman" panose="02020603050405020304" pitchFamily="18" charset="0"/>
              </a:rPr>
              <a:t>5. </a:t>
            </a:r>
            <a:r>
              <a:rPr lang="en-GB" sz="1600" dirty="0">
                <a:solidFill>
                  <a:srgbClr val="000000"/>
                </a:solidFill>
                <a:effectLst/>
                <a:ea typeface="Arial" panose="020B0604020202020204" pitchFamily="34" charset="0"/>
                <a:cs typeface="Segoe UI" panose="020B0502040204020203" pitchFamily="34" charset="0"/>
              </a:rPr>
              <a:t>Romans 12:4-5 ‘For as in one body we have many members, and the members do not all have the same function, so we, though many, are one body in Christ, and individually members one of another.’</a:t>
            </a:r>
            <a:endParaRPr lang="en-GB" sz="16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600" dirty="0">
                <a:effectLst/>
                <a:ea typeface="Calibri" panose="020F0502020204030204" pitchFamily="34" charset="0"/>
                <a:cs typeface="Times New Roman" panose="02020603050405020304" pitchFamily="18" charset="0"/>
              </a:rPr>
              <a:t>6. </a:t>
            </a:r>
            <a:r>
              <a:rPr lang="en-GB" sz="1600" dirty="0">
                <a:solidFill>
                  <a:srgbClr val="000000"/>
                </a:solidFill>
                <a:effectLst/>
                <a:ea typeface="Arial" panose="020B0604020202020204" pitchFamily="34" charset="0"/>
                <a:cs typeface="Segoe UI" panose="020B0502040204020203" pitchFamily="34" charset="0"/>
              </a:rPr>
              <a:t>Romans 12:16 ‘Live in harmony with one another. Do not be haughty, but associate with the lowly. Never be wise in your own sight.’</a:t>
            </a:r>
            <a:endParaRPr lang="en-GB"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9765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9790" y="10391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995609"/>
            <a:ext cx="6421582" cy="4817344"/>
          </a:xfrm>
          <a:prstGeom prst="rect">
            <a:avLst/>
          </a:prstGeom>
          <a:noFill/>
          <a:ln w="38100">
            <a:solidFill>
              <a:schemeClr val="tx1"/>
            </a:solidFill>
          </a:ln>
        </p:spPr>
        <p:txBody>
          <a:bodyPr wrap="square" rtlCol="0">
            <a:spAutoFit/>
          </a:bodyPr>
          <a:lstStyle/>
          <a:p>
            <a:pPr algn="ctr"/>
            <a:r>
              <a:rPr lang="en-GB" sz="3200" u="sng" dirty="0"/>
              <a:t>Response Questions</a:t>
            </a:r>
          </a:p>
          <a:p>
            <a:pPr>
              <a:lnSpc>
                <a:spcPct val="107000"/>
              </a:lnSpc>
              <a:spcAft>
                <a:spcPts val="800"/>
              </a:spcAft>
              <a:tabLst>
                <a:tab pos="1971675" algn="l"/>
              </a:tabLst>
            </a:pPr>
            <a:endParaRPr lang="en-GB" sz="2000" dirty="0">
              <a:ea typeface="Calibri" panose="020F0502020204030204" pitchFamily="34" charset="0"/>
              <a:cs typeface="Times New Roman" panose="02020603050405020304" pitchFamily="18" charset="0"/>
            </a:endParaRPr>
          </a:p>
          <a:p>
            <a:pPr>
              <a:lnSpc>
                <a:spcPct val="115000"/>
              </a:lnSpc>
            </a:pPr>
            <a:r>
              <a:rPr lang="en-GB" sz="1800" dirty="0">
                <a:effectLst/>
                <a:ea typeface="Roboto" panose="02000000000000000000" pitchFamily="2" charset="0"/>
                <a:cs typeface="Roboto" panose="02000000000000000000" pitchFamily="2" charset="0"/>
              </a:rPr>
              <a:t>1. What communities are we a part of?</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Roboto" panose="02000000000000000000" pitchFamily="2" charset="0"/>
                <a:cs typeface="Roboto" panose="02000000000000000000" pitchFamily="2" charset="0"/>
              </a:rPr>
              <a:t>2. What is your role in our school community?</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Roboto" panose="02000000000000000000" pitchFamily="2" charset="0"/>
                <a:cs typeface="Roboto" panose="02000000000000000000" pitchFamily="2" charset="0"/>
              </a:rPr>
              <a:t>3. What makes a community work?</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Roboto" panose="02000000000000000000" pitchFamily="2" charset="0"/>
                <a:cs typeface="Roboto" panose="02000000000000000000" pitchFamily="2" charset="0"/>
              </a:rPr>
              <a:t>4. How can a community support us?</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Roboto" panose="02000000000000000000" pitchFamily="2" charset="0"/>
                <a:cs typeface="Roboto" panose="02000000000000000000" pitchFamily="2" charset="0"/>
              </a:rPr>
              <a:t>5. What does Jesus teach us about community?</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Roboto" panose="02000000000000000000" pitchFamily="2" charset="0"/>
                <a:cs typeface="Roboto" panose="02000000000000000000" pitchFamily="2" charset="0"/>
              </a:rPr>
              <a:t>6. How can you be more like Jesus in our community?</a:t>
            </a:r>
          </a:p>
          <a:p>
            <a:pPr>
              <a:lnSpc>
                <a:spcPct val="115000"/>
              </a:lnSpc>
            </a:pPr>
            <a:endParaRPr lang="en-GB" sz="1800" dirty="0">
              <a:effectLst/>
              <a:latin typeface="Roboto" panose="02000000000000000000" pitchFamily="2" charset="0"/>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1249860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5771A-5A67-2455-CBDB-FBDF7E715A61}"/>
              </a:ext>
            </a:extLst>
          </p:cNvPr>
          <p:cNvSpPr txBox="1"/>
          <p:nvPr/>
        </p:nvSpPr>
        <p:spPr>
          <a:xfrm>
            <a:off x="218207" y="127715"/>
            <a:ext cx="6469195" cy="9325053"/>
          </a:xfrm>
          <a:prstGeom prst="rect">
            <a:avLst/>
          </a:prstGeom>
          <a:noFill/>
          <a:ln w="38100">
            <a:solidFill>
              <a:schemeClr val="tx1"/>
            </a:solidFill>
          </a:ln>
        </p:spPr>
        <p:txBody>
          <a:bodyPr wrap="square" rtlCol="0">
            <a:spAutoFit/>
          </a:bodyPr>
          <a:lstStyle/>
          <a:p>
            <a:pPr algn="ctr"/>
            <a:r>
              <a:rPr lang="en-GB" sz="3200" u="sng" dirty="0"/>
              <a:t>Prayers</a:t>
            </a:r>
            <a:endParaRPr lang="en-GB" sz="3200" u="sng"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GB" sz="1700" dirty="0">
                <a:effectLst/>
                <a:ea typeface="Calibri" panose="020F0502020204030204" pitchFamily="34" charset="0"/>
                <a:cs typeface="Times New Roman" panose="02020603050405020304" pitchFamily="18" charset="0"/>
              </a:rPr>
              <a:t>1. Dear God,</a:t>
            </a:r>
          </a:p>
          <a:p>
            <a:pPr lvl="0">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P</a:t>
            </a:r>
            <a:r>
              <a:rPr lang="en-GB" sz="1700" dirty="0">
                <a:effectLst/>
                <a:ea typeface="Roboto" panose="02000000000000000000" pitchFamily="2" charset="0"/>
                <a:cs typeface="Roboto" panose="02000000000000000000" pitchFamily="2" charset="0"/>
              </a:rPr>
              <a:t>lease help us to be responsible members of our community. Help us to be kind and respectful to everyone we meet. </a:t>
            </a:r>
            <a:endParaRPr lang="en-GB" sz="1700" dirty="0">
              <a:effectLst/>
              <a:ea typeface="Calibri" panose="020F0502020204030204" pitchFamily="34" charset="0"/>
              <a:cs typeface="Times New Roman" panose="02020603050405020304" pitchFamily="18" charset="0"/>
            </a:endParaRPr>
          </a:p>
          <a:p>
            <a:pPr lvl="0">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2. Dear God,</a:t>
            </a:r>
          </a:p>
          <a:p>
            <a:pPr>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P</a:t>
            </a:r>
            <a:r>
              <a:rPr lang="en-GB" sz="1700" dirty="0">
                <a:effectLst/>
                <a:ea typeface="Roboto" panose="02000000000000000000" pitchFamily="2" charset="0"/>
                <a:cs typeface="Roboto" panose="02000000000000000000" pitchFamily="2" charset="0"/>
              </a:rPr>
              <a:t>lease help us to support each other when we know someone is going through a difficult time. Help us to be compassionate and caring as a school.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3. </a:t>
            </a:r>
            <a:r>
              <a:rPr lang="en-GB" sz="1700" dirty="0">
                <a:effectLst/>
                <a:ea typeface="Calibri" panose="020F0502020204030204" pitchFamily="34" charset="0"/>
                <a:cs typeface="Times New Roman" panose="02020603050405020304" pitchFamily="18" charset="0"/>
              </a:rPr>
              <a:t>Dear Lord,</a:t>
            </a:r>
          </a:p>
          <a:p>
            <a:pPr>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P</a:t>
            </a:r>
            <a:r>
              <a:rPr lang="en-GB" sz="1700" dirty="0">
                <a:effectLst/>
                <a:ea typeface="Roboto" panose="02000000000000000000" pitchFamily="2" charset="0"/>
                <a:cs typeface="Roboto" panose="02000000000000000000" pitchFamily="2" charset="0"/>
              </a:rPr>
              <a:t>lease help us to live out community like you showed your disciples how to. Help us to always be there for each other.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4. Dear Lord,</a:t>
            </a:r>
          </a:p>
          <a:p>
            <a:pPr>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T</a:t>
            </a:r>
            <a:r>
              <a:rPr lang="en-GB" sz="1700" dirty="0">
                <a:effectLst/>
                <a:ea typeface="Roboto" panose="02000000000000000000" pitchFamily="2" charset="0"/>
                <a:cs typeface="Roboto" panose="02000000000000000000" pitchFamily="2" charset="0"/>
              </a:rPr>
              <a:t>hank you for the people who make our school community a safe and happy place. Thank you for our teachers and friends.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Amen</a:t>
            </a:r>
            <a:r>
              <a:rPr lang="en-GB" sz="1700" dirty="0">
                <a:effectLst/>
                <a:ea typeface="Calibri" panose="020F0502020204030204" pitchFamily="34" charset="0"/>
                <a:cs typeface="Times New Roman" panose="02020603050405020304" pitchFamily="18" charset="0"/>
              </a:rPr>
              <a:t> </a:t>
            </a: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5. Jesus,</a:t>
            </a:r>
          </a:p>
          <a:p>
            <a:pPr>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Y</a:t>
            </a:r>
            <a:r>
              <a:rPr lang="en-GB" sz="1700" dirty="0">
                <a:effectLst/>
                <a:ea typeface="Roboto" panose="02000000000000000000" pitchFamily="2" charset="0"/>
                <a:cs typeface="Roboto" panose="02000000000000000000" pitchFamily="2" charset="0"/>
              </a:rPr>
              <a:t>ou show us that we need other people to get to heaven. Help us to be lights in our community and guide each other along the right path.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Amen</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6. Dear God,</a:t>
            </a:r>
          </a:p>
          <a:p>
            <a:pPr>
              <a:lnSpc>
                <a:spcPct val="107000"/>
              </a:lnSpc>
              <a:spcAft>
                <a:spcPts val="800"/>
              </a:spcAft>
              <a:tabLst>
                <a:tab pos="1971675" algn="l"/>
              </a:tabLst>
            </a:pPr>
            <a:r>
              <a:rPr lang="en-GB" sz="1700" dirty="0">
                <a:ea typeface="Roboto" panose="02000000000000000000" pitchFamily="2" charset="0"/>
                <a:cs typeface="Roboto" panose="02000000000000000000" pitchFamily="2" charset="0"/>
              </a:rPr>
              <a:t>T</a:t>
            </a:r>
            <a:r>
              <a:rPr lang="en-GB" sz="1700" dirty="0">
                <a:effectLst/>
                <a:ea typeface="Roboto" panose="02000000000000000000" pitchFamily="2" charset="0"/>
                <a:cs typeface="Roboto" panose="02000000000000000000" pitchFamily="2" charset="0"/>
              </a:rPr>
              <a:t>hank you for all the communities we are a part of. Such as our families, church, school and extra clubs.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Amen</a:t>
            </a:r>
            <a:endParaRPr lang="en-GB" sz="17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4081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1323439"/>
          </a:xfrm>
          <a:prstGeom prst="rect">
            <a:avLst/>
          </a:prstGeom>
          <a:noFill/>
        </p:spPr>
        <p:txBody>
          <a:bodyPr wrap="square" rtlCol="0">
            <a:spAutoFit/>
          </a:bodyPr>
          <a:lstStyle/>
          <a:p>
            <a:pPr algn="ctr"/>
            <a:r>
              <a:rPr lang="en-GB" sz="8000" dirty="0"/>
              <a:t>FAITH</a:t>
            </a:r>
          </a:p>
        </p:txBody>
      </p:sp>
    </p:spTree>
    <p:extLst>
      <p:ext uri="{BB962C8B-B14F-4D97-AF65-F5344CB8AC3E}">
        <p14:creationId xmlns:p14="http://schemas.microsoft.com/office/powerpoint/2010/main" val="2906751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790" y="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303041"/>
            <a:ext cx="6421582" cy="7604582"/>
          </a:xfrm>
          <a:prstGeom prst="rect">
            <a:avLst/>
          </a:prstGeom>
          <a:noFill/>
          <a:ln w="38100">
            <a:solidFill>
              <a:schemeClr val="tx1"/>
            </a:solidFill>
          </a:ln>
        </p:spPr>
        <p:txBody>
          <a:bodyPr wrap="square" rtlCol="0">
            <a:spAutoFit/>
          </a:bodyPr>
          <a:lstStyle/>
          <a:p>
            <a:pPr algn="ctr"/>
            <a:r>
              <a:rPr lang="en-GB" sz="2400" u="sng" dirty="0"/>
              <a:t>The Word</a:t>
            </a: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1. </a:t>
            </a:r>
            <a:r>
              <a:rPr lang="en-GB" dirty="0">
                <a:effectLst/>
                <a:ea typeface="Roboto" panose="02000000000000000000" pitchFamily="2" charset="0"/>
                <a:cs typeface="Roboto" panose="02000000000000000000" pitchFamily="2" charset="0"/>
              </a:rPr>
              <a:t>Daniel 3:16-18</a:t>
            </a:r>
            <a:r>
              <a:rPr lang="en-GB" dirty="0">
                <a:effectLst/>
                <a:ea typeface="Calibri" panose="020F0502020204030204" pitchFamily="34" charset="0"/>
                <a:cs typeface="Times New Roman" panose="02020603050405020304" pitchFamily="18" charset="0"/>
              </a:rPr>
              <a:t> ‘</a:t>
            </a:r>
            <a:r>
              <a:rPr lang="en-GB" dirty="0">
                <a:effectLst/>
                <a:ea typeface="Roboto" panose="02000000000000000000" pitchFamily="2" charset="0"/>
                <a:cs typeface="Roboto" panose="02000000000000000000" pitchFamily="2" charset="0"/>
              </a:rPr>
              <a:t>Shadrach, Meshach, and Abednego answered, “Your Majesty, we will not try to defend ourselves. If the God whom we serve is able to save us from the blazing furnace and from your power, then He will.</a:t>
            </a:r>
            <a:r>
              <a:rPr lang="en-GB" baseline="30000" dirty="0">
                <a:effectLst/>
                <a:ea typeface="Roboto" panose="02000000000000000000" pitchFamily="2" charset="0"/>
                <a:cs typeface="Roboto" panose="02000000000000000000" pitchFamily="2" charset="0"/>
              </a:rPr>
              <a:t> </a:t>
            </a:r>
            <a:r>
              <a:rPr lang="en-GB" dirty="0">
                <a:effectLst/>
                <a:ea typeface="Roboto" panose="02000000000000000000" pitchFamily="2" charset="0"/>
                <a:cs typeface="Roboto" panose="02000000000000000000" pitchFamily="2" charset="0"/>
              </a:rPr>
              <a:t>But even if He doesn't, Your Majesty may be sure that we will not worship your god, and we will not bow down to the gold statue that you have set up.</a:t>
            </a:r>
            <a:r>
              <a:rPr lang="en-GB" dirty="0">
                <a:effectLst/>
                <a:ea typeface="Calibri" panose="020F0502020204030204" pitchFamily="34" charset="0"/>
                <a:cs typeface="Times New Roman" panose="02020603050405020304" pitchFamily="18" charset="0"/>
              </a:rPr>
              <a:t>’</a:t>
            </a: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2. </a:t>
            </a:r>
            <a:r>
              <a:rPr lang="en-GB" dirty="0">
                <a:effectLst/>
                <a:ea typeface="Roboto" panose="02000000000000000000" pitchFamily="2" charset="0"/>
                <a:cs typeface="Roboto" panose="02000000000000000000" pitchFamily="2" charset="0"/>
              </a:rPr>
              <a:t>Hebrews 11:1 ‘To have faith is to be sure of the things we hope for, to be certain of the things we cannot see.’</a:t>
            </a: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3. </a:t>
            </a:r>
            <a:r>
              <a:rPr lang="en-GB" dirty="0">
                <a:effectLst/>
                <a:ea typeface="Roboto" panose="02000000000000000000" pitchFamily="2" charset="0"/>
                <a:cs typeface="Roboto" panose="02000000000000000000" pitchFamily="2" charset="0"/>
              </a:rPr>
              <a:t>Galatians 2:20 ‘I have been crucified with Christ. It is no longer I who live, but Christ who lives in me. And the life I now live in the flesh I live by faith in the Son of God, who loved me and gave himself for me.’</a:t>
            </a: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4. </a:t>
            </a:r>
            <a:r>
              <a:rPr lang="en-GB" dirty="0">
                <a:effectLst/>
                <a:ea typeface="Roboto" panose="02000000000000000000" pitchFamily="2" charset="0"/>
                <a:cs typeface="Roboto" panose="02000000000000000000" pitchFamily="2" charset="0"/>
              </a:rPr>
              <a:t>Proverbs 3:5-6 ‘Trust in the Lord with all your heart, and do not lean on your own understanding. In all your ways acknowledge </a:t>
            </a:r>
            <a:r>
              <a:rPr lang="en-GB" dirty="0">
                <a:ea typeface="Roboto" panose="02000000000000000000" pitchFamily="2" charset="0"/>
                <a:cs typeface="Roboto" panose="02000000000000000000" pitchFamily="2" charset="0"/>
              </a:rPr>
              <a:t>h</a:t>
            </a:r>
            <a:r>
              <a:rPr lang="en-GB" dirty="0">
                <a:effectLst/>
                <a:ea typeface="Roboto" panose="02000000000000000000" pitchFamily="2" charset="0"/>
                <a:cs typeface="Roboto" panose="02000000000000000000" pitchFamily="2" charset="0"/>
              </a:rPr>
              <a:t>im, and </a:t>
            </a:r>
            <a:r>
              <a:rPr lang="en-GB" dirty="0">
                <a:ea typeface="Roboto" panose="02000000000000000000" pitchFamily="2" charset="0"/>
                <a:cs typeface="Roboto" panose="02000000000000000000" pitchFamily="2" charset="0"/>
              </a:rPr>
              <a:t>h</a:t>
            </a:r>
            <a:r>
              <a:rPr lang="en-GB" dirty="0">
                <a:effectLst/>
                <a:ea typeface="Roboto" panose="02000000000000000000" pitchFamily="2" charset="0"/>
                <a:cs typeface="Roboto" panose="02000000000000000000" pitchFamily="2" charset="0"/>
              </a:rPr>
              <a:t>e will make straight your paths.’</a:t>
            </a: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5. </a:t>
            </a:r>
            <a:r>
              <a:rPr lang="en-GB" dirty="0">
                <a:effectLst/>
                <a:ea typeface="Roboto" panose="02000000000000000000" pitchFamily="2" charset="0"/>
                <a:cs typeface="Roboto" panose="02000000000000000000" pitchFamily="2" charset="0"/>
              </a:rPr>
              <a:t>Matthew 17:20 ‘He said to them, “Because of your little faith. For truly, I say to you, if you have faith like a grain of mustard seed, you will say to this mountain, ‘Move from here to there,’ and it will move, and nothing will be impossible for you.’</a:t>
            </a: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6. </a:t>
            </a:r>
            <a:r>
              <a:rPr lang="en-GB" dirty="0">
                <a:effectLst/>
                <a:ea typeface="Roboto" panose="02000000000000000000" pitchFamily="2" charset="0"/>
                <a:cs typeface="Roboto" panose="02000000000000000000" pitchFamily="2" charset="0"/>
              </a:rPr>
              <a:t>Luke 1:38-39 ‘And Mary said, “Behold, I am the handmaid of the Lord; let it be to me according to your word.” And the angel departed from her’ </a:t>
            </a:r>
            <a:endParaRPr lang="en-GB"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1102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9790" y="10391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995609"/>
            <a:ext cx="6421582" cy="6341672"/>
          </a:xfrm>
          <a:prstGeom prst="rect">
            <a:avLst/>
          </a:prstGeom>
          <a:noFill/>
          <a:ln w="38100">
            <a:solidFill>
              <a:schemeClr val="tx1"/>
            </a:solidFill>
          </a:ln>
        </p:spPr>
        <p:txBody>
          <a:bodyPr wrap="square" rtlCol="0">
            <a:spAutoFit/>
          </a:bodyPr>
          <a:lstStyle/>
          <a:p>
            <a:pPr algn="ctr"/>
            <a:r>
              <a:rPr lang="en-GB" sz="3200" u="sng" dirty="0"/>
              <a:t>Response Questions</a:t>
            </a:r>
          </a:p>
          <a:p>
            <a:pPr algn="ctr"/>
            <a:endParaRPr lang="en-GB" sz="3200" u="sng" dirty="0"/>
          </a:p>
          <a:p>
            <a:pPr>
              <a:lnSpc>
                <a:spcPct val="107000"/>
              </a:lnSpc>
              <a:spcAft>
                <a:spcPts val="800"/>
              </a:spcAft>
              <a:tabLst>
                <a:tab pos="1971675" algn="l"/>
              </a:tabLst>
            </a:pPr>
            <a:r>
              <a:rPr lang="en-GB" sz="1800" dirty="0">
                <a:effectLst/>
                <a:ea typeface="Roboto" panose="02000000000000000000" pitchFamily="2" charset="0"/>
                <a:cs typeface="Roboto" panose="02000000000000000000" pitchFamily="2" charset="0"/>
              </a:rPr>
              <a:t>1. Do you always have complete faith in God? When was a time that you didn’t have faith that God was with you?</a:t>
            </a:r>
          </a:p>
          <a:p>
            <a:pPr>
              <a:lnSpc>
                <a:spcPct val="107000"/>
              </a:lnSpc>
              <a:spcAft>
                <a:spcPts val="800"/>
              </a:spcAft>
              <a:tabLst>
                <a:tab pos="1971675" algn="l"/>
              </a:tabLst>
            </a:pPr>
            <a:endParaRPr lang="en-GB" sz="1800" dirty="0">
              <a:effectLst/>
              <a:ea typeface="Roboto" panose="02000000000000000000" pitchFamily="2" charset="0"/>
              <a:cs typeface="Roboto" panose="02000000000000000000" pitchFamily="2" charset="0"/>
            </a:endParaRPr>
          </a:p>
          <a:p>
            <a:pPr>
              <a:lnSpc>
                <a:spcPct val="107000"/>
              </a:lnSpc>
              <a:spcAft>
                <a:spcPts val="800"/>
              </a:spcAft>
              <a:tabLst>
                <a:tab pos="1971675" algn="l"/>
              </a:tabLst>
            </a:pPr>
            <a:r>
              <a:rPr lang="en-GB" sz="1800" dirty="0">
                <a:effectLst/>
                <a:ea typeface="Roboto" panose="02000000000000000000" pitchFamily="2" charset="0"/>
                <a:cs typeface="Roboto" panose="02000000000000000000" pitchFamily="2" charset="0"/>
              </a:rPr>
              <a:t>2. What does faith mean to you?</a:t>
            </a:r>
          </a:p>
          <a:p>
            <a:pPr>
              <a:lnSpc>
                <a:spcPct val="107000"/>
              </a:lnSpc>
              <a:spcAft>
                <a:spcPts val="800"/>
              </a:spcAft>
              <a:tabLst>
                <a:tab pos="1971675" algn="l"/>
              </a:tabLst>
            </a:pPr>
            <a:endParaRPr lang="en-GB" dirty="0">
              <a:ea typeface="Roboto" panose="02000000000000000000" pitchFamily="2" charset="0"/>
              <a:cs typeface="Roboto" panose="02000000000000000000" pitchFamily="2" charset="0"/>
            </a:endParaRPr>
          </a:p>
          <a:p>
            <a:pPr>
              <a:lnSpc>
                <a:spcPct val="107000"/>
              </a:lnSpc>
              <a:spcAft>
                <a:spcPts val="800"/>
              </a:spcAft>
              <a:tabLst>
                <a:tab pos="1971675" algn="l"/>
              </a:tabLst>
            </a:pPr>
            <a:r>
              <a:rPr lang="en-GB" sz="1800" dirty="0">
                <a:effectLst/>
                <a:ea typeface="Roboto" panose="02000000000000000000" pitchFamily="2" charset="0"/>
                <a:cs typeface="Roboto" panose="02000000000000000000" pitchFamily="2" charset="0"/>
              </a:rPr>
              <a:t>3. How can we grow in our faith and trust in God?</a:t>
            </a:r>
          </a:p>
          <a:p>
            <a:pPr>
              <a:lnSpc>
                <a:spcPct val="107000"/>
              </a:lnSpc>
              <a:spcAft>
                <a:spcPts val="800"/>
              </a:spcAft>
              <a:tabLst>
                <a:tab pos="1971675" algn="l"/>
              </a:tabLst>
            </a:pPr>
            <a:endParaRPr lang="en-GB" sz="1800" dirty="0">
              <a:effectLst/>
              <a:ea typeface="Roboto" panose="02000000000000000000" pitchFamily="2" charset="0"/>
              <a:cs typeface="Roboto" panose="02000000000000000000" pitchFamily="2" charset="0"/>
            </a:endParaRPr>
          </a:p>
          <a:p>
            <a:pPr>
              <a:lnSpc>
                <a:spcPct val="107000"/>
              </a:lnSpc>
              <a:spcAft>
                <a:spcPts val="800"/>
              </a:spcAft>
              <a:tabLst>
                <a:tab pos="1971675" algn="l"/>
              </a:tabLst>
            </a:pPr>
            <a:r>
              <a:rPr lang="en-GB" sz="1800" dirty="0">
                <a:effectLst/>
                <a:ea typeface="Roboto" panose="02000000000000000000" pitchFamily="2" charset="0"/>
                <a:cs typeface="Roboto" panose="02000000000000000000" pitchFamily="2" charset="0"/>
              </a:rPr>
              <a:t>4. Why should we have faith in God?</a:t>
            </a:r>
          </a:p>
          <a:p>
            <a:pPr>
              <a:lnSpc>
                <a:spcPct val="107000"/>
              </a:lnSpc>
              <a:spcAft>
                <a:spcPts val="800"/>
              </a:spcAft>
              <a:tabLst>
                <a:tab pos="1971675" algn="l"/>
              </a:tabLst>
            </a:pPr>
            <a:endParaRPr lang="en-GB" sz="1800" dirty="0">
              <a:effectLst/>
              <a:ea typeface="Arial" panose="020B0604020202020204" pitchFamily="34" charset="0"/>
              <a:cs typeface="Calibri" panose="020F0502020204030204" pitchFamily="34" charset="0"/>
            </a:endParaRPr>
          </a:p>
          <a:p>
            <a:pPr>
              <a:lnSpc>
                <a:spcPct val="107000"/>
              </a:lnSpc>
              <a:spcAft>
                <a:spcPts val="800"/>
              </a:spcAft>
              <a:tabLst>
                <a:tab pos="1971675" algn="l"/>
              </a:tabLst>
            </a:pPr>
            <a:r>
              <a:rPr lang="en-GB" sz="1800" dirty="0">
                <a:effectLst/>
                <a:ea typeface="Roboto" panose="02000000000000000000" pitchFamily="2" charset="0"/>
                <a:cs typeface="Roboto" panose="02000000000000000000" pitchFamily="2" charset="0"/>
              </a:rPr>
              <a:t>5. Which people in your life do you have faith in?</a:t>
            </a:r>
          </a:p>
          <a:p>
            <a:pPr>
              <a:lnSpc>
                <a:spcPct val="107000"/>
              </a:lnSpc>
              <a:spcAft>
                <a:spcPts val="800"/>
              </a:spcAft>
              <a:tabLst>
                <a:tab pos="1971675" algn="l"/>
              </a:tabLst>
            </a:pPr>
            <a:endParaRPr lang="en-GB" sz="1800" dirty="0">
              <a:effectLst/>
              <a:ea typeface="Arial" panose="020B0604020202020204" pitchFamily="34" charset="0"/>
              <a:cs typeface="Calibri" panose="020F0502020204030204" pitchFamily="34" charset="0"/>
            </a:endParaRPr>
          </a:p>
          <a:p>
            <a:pPr>
              <a:lnSpc>
                <a:spcPct val="107000"/>
              </a:lnSpc>
              <a:spcAft>
                <a:spcPts val="800"/>
              </a:spcAft>
              <a:tabLst>
                <a:tab pos="1971675" algn="l"/>
              </a:tabLst>
            </a:pPr>
            <a:r>
              <a:rPr lang="en-GB" sz="1800" dirty="0">
                <a:effectLst/>
                <a:ea typeface="Roboto" panose="02000000000000000000" pitchFamily="2" charset="0"/>
                <a:cs typeface="Roboto" panose="02000000000000000000" pitchFamily="2" charset="0"/>
              </a:rPr>
              <a:t>6. When is a time that someone has had faith in you? How did that make you feel?</a:t>
            </a:r>
          </a:p>
          <a:p>
            <a:pPr>
              <a:lnSpc>
                <a:spcPct val="107000"/>
              </a:lnSpc>
              <a:spcAft>
                <a:spcPts val="800"/>
              </a:spcAft>
              <a:tabLst>
                <a:tab pos="1971675" algn="l"/>
              </a:tabLst>
            </a:pPr>
            <a:endParaRPr lang="en-GB" dirty="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179481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5771A-5A67-2455-CBDB-FBDF7E715A61}"/>
              </a:ext>
            </a:extLst>
          </p:cNvPr>
          <p:cNvSpPr txBox="1"/>
          <p:nvPr/>
        </p:nvSpPr>
        <p:spPr>
          <a:xfrm>
            <a:off x="218207" y="127715"/>
            <a:ext cx="6469195" cy="9148595"/>
          </a:xfrm>
          <a:prstGeom prst="rect">
            <a:avLst/>
          </a:prstGeom>
          <a:noFill/>
          <a:ln w="38100">
            <a:solidFill>
              <a:schemeClr val="tx1"/>
            </a:solidFill>
          </a:ln>
        </p:spPr>
        <p:txBody>
          <a:bodyPr wrap="square" rtlCol="0">
            <a:spAutoFit/>
          </a:bodyPr>
          <a:lstStyle/>
          <a:p>
            <a:pPr algn="ctr"/>
            <a:r>
              <a:rPr lang="en-GB" sz="3200" u="sng" dirty="0"/>
              <a:t>Prayers</a:t>
            </a:r>
            <a:endParaRPr lang="en-GB" sz="3200" u="sng"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GB" sz="1800" dirty="0">
                <a:effectLst/>
                <a:ea typeface="Calibri" panose="020F0502020204030204" pitchFamily="34" charset="0"/>
                <a:cs typeface="Times New Roman" panose="02020603050405020304" pitchFamily="18" charset="0"/>
              </a:rPr>
              <a:t>1. Dear God,</a:t>
            </a:r>
          </a:p>
          <a:p>
            <a:pPr lvl="0">
              <a:lnSpc>
                <a:spcPct val="107000"/>
              </a:lnSpc>
              <a:spcAft>
                <a:spcPts val="800"/>
              </a:spcAft>
              <a:tabLst>
                <a:tab pos="1971675" algn="l"/>
              </a:tabLst>
            </a:pPr>
            <a:r>
              <a:rPr lang="en-GB" dirty="0">
                <a:ea typeface="Roboto" panose="02000000000000000000" pitchFamily="2" charset="0"/>
                <a:cs typeface="Roboto" panose="02000000000000000000" pitchFamily="2" charset="0"/>
              </a:rPr>
              <a:t>W</a:t>
            </a:r>
            <a:r>
              <a:rPr lang="en-GB" sz="1800" dirty="0">
                <a:effectLst/>
                <a:ea typeface="Roboto" panose="02000000000000000000" pitchFamily="2" charset="0"/>
                <a:cs typeface="Roboto" panose="02000000000000000000" pitchFamily="2" charset="0"/>
              </a:rPr>
              <a:t>e are sorry for the times we have not had faith in you and have lost our way. Help us to realise that you are with us and seek the right path towards you. </a:t>
            </a:r>
            <a:endParaRPr lang="en-GB" sz="1800" dirty="0">
              <a:effectLst/>
              <a:ea typeface="Calibri" panose="020F0502020204030204" pitchFamily="34" charset="0"/>
              <a:cs typeface="Times New Roman" panose="02020603050405020304" pitchFamily="18" charset="0"/>
            </a:endParaRPr>
          </a:p>
          <a:p>
            <a:pPr lvl="0">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2. Dear God,</a:t>
            </a:r>
          </a:p>
          <a:p>
            <a:pPr>
              <a:lnSpc>
                <a:spcPct val="107000"/>
              </a:lnSpc>
              <a:spcAft>
                <a:spcPts val="800"/>
              </a:spcAft>
              <a:tabLst>
                <a:tab pos="1971675" algn="l"/>
              </a:tabLst>
            </a:pPr>
            <a:r>
              <a:rPr lang="en-GB" sz="1800" dirty="0">
                <a:effectLst/>
                <a:ea typeface="Roboto" panose="02000000000000000000" pitchFamily="2" charset="0"/>
                <a:cs typeface="Roboto" panose="02000000000000000000" pitchFamily="2" charset="0"/>
              </a:rPr>
              <a:t>Thank you for your constant faith in us. Help us to try every day to live out our faith in you. </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3. </a:t>
            </a:r>
            <a:r>
              <a:rPr lang="en-GB" sz="1800" dirty="0">
                <a:effectLst/>
                <a:ea typeface="Calibri" panose="020F0502020204030204" pitchFamily="34" charset="0"/>
                <a:cs typeface="Times New Roman" panose="02020603050405020304" pitchFamily="18" charset="0"/>
              </a:rPr>
              <a:t>Dear Lord,</a:t>
            </a:r>
          </a:p>
          <a:p>
            <a:pPr>
              <a:lnSpc>
                <a:spcPct val="107000"/>
              </a:lnSpc>
              <a:spcAft>
                <a:spcPts val="800"/>
              </a:spcAft>
              <a:tabLst>
                <a:tab pos="1971675" algn="l"/>
              </a:tabLst>
            </a:pPr>
            <a:r>
              <a:rPr lang="en-GB" dirty="0">
                <a:ea typeface="Roboto" panose="02000000000000000000" pitchFamily="2" charset="0"/>
                <a:cs typeface="Roboto" panose="02000000000000000000" pitchFamily="2" charset="0"/>
              </a:rPr>
              <a:t>H</a:t>
            </a:r>
            <a:r>
              <a:rPr lang="en-GB" sz="1800" dirty="0">
                <a:effectLst/>
                <a:ea typeface="Roboto" panose="02000000000000000000" pitchFamily="2" charset="0"/>
                <a:cs typeface="Roboto" panose="02000000000000000000" pitchFamily="2" charset="0"/>
              </a:rPr>
              <a:t>elp us to be like Mary and have complete faith in you, even when we might feel overwhelmed. </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4. Dear Lord,</a:t>
            </a:r>
          </a:p>
          <a:p>
            <a:pPr>
              <a:lnSpc>
                <a:spcPct val="107000"/>
              </a:lnSpc>
              <a:spcAft>
                <a:spcPts val="800"/>
              </a:spcAft>
              <a:tabLst>
                <a:tab pos="1971675" algn="l"/>
              </a:tabLst>
            </a:pPr>
            <a:r>
              <a:rPr lang="en-GB" dirty="0">
                <a:ea typeface="Roboto" panose="02000000000000000000" pitchFamily="2" charset="0"/>
                <a:cs typeface="Roboto" panose="02000000000000000000" pitchFamily="2" charset="0"/>
              </a:rPr>
              <a:t>P</a:t>
            </a:r>
            <a:r>
              <a:rPr lang="en-GB" sz="1800" dirty="0">
                <a:effectLst/>
                <a:ea typeface="Roboto" panose="02000000000000000000" pitchFamily="2" charset="0"/>
                <a:cs typeface="Roboto" panose="02000000000000000000" pitchFamily="2" charset="0"/>
              </a:rPr>
              <a:t>lease help us to be there for other people when they have lost their faith and are in a time of need. May we be a light to them. </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r>
              <a:rPr lang="en-GB" sz="1800" dirty="0">
                <a:effectLst/>
                <a:ea typeface="Calibri" panose="020F0502020204030204" pitchFamily="34" charset="0"/>
                <a:cs typeface="Times New Roman" panose="02020603050405020304" pitchFamily="18" charset="0"/>
              </a:rPr>
              <a:t> </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5. Dear Lord,</a:t>
            </a:r>
          </a:p>
          <a:p>
            <a:pPr>
              <a:lnSpc>
                <a:spcPct val="107000"/>
              </a:lnSpc>
              <a:spcAft>
                <a:spcPts val="800"/>
              </a:spcAft>
              <a:tabLst>
                <a:tab pos="1971675" algn="l"/>
              </a:tabLst>
            </a:pPr>
            <a:r>
              <a:rPr lang="en-GB" dirty="0">
                <a:ea typeface="Roboto" panose="02000000000000000000" pitchFamily="2" charset="0"/>
                <a:cs typeface="Roboto" panose="02000000000000000000" pitchFamily="2" charset="0"/>
              </a:rPr>
              <a:t>H</a:t>
            </a:r>
            <a:r>
              <a:rPr lang="en-GB" sz="1800" dirty="0">
                <a:effectLst/>
                <a:ea typeface="Roboto" panose="02000000000000000000" pitchFamily="2" charset="0"/>
                <a:cs typeface="Roboto" panose="02000000000000000000" pitchFamily="2" charset="0"/>
              </a:rPr>
              <a:t>elp us to have a good day and to show faith in you. </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6. Dear God,</a:t>
            </a:r>
          </a:p>
          <a:p>
            <a:pPr>
              <a:lnSpc>
                <a:spcPct val="107000"/>
              </a:lnSpc>
              <a:spcAft>
                <a:spcPts val="800"/>
              </a:spcAft>
              <a:tabLst>
                <a:tab pos="1971675" algn="l"/>
              </a:tabLst>
            </a:pPr>
            <a:r>
              <a:rPr lang="en-GB" dirty="0">
                <a:ea typeface="Roboto" panose="02000000000000000000" pitchFamily="2" charset="0"/>
                <a:cs typeface="Roboto" panose="02000000000000000000" pitchFamily="2" charset="0"/>
              </a:rPr>
              <a:t>T</a:t>
            </a:r>
            <a:r>
              <a:rPr lang="en-GB" sz="1800" dirty="0">
                <a:effectLst/>
                <a:ea typeface="Roboto" panose="02000000000000000000" pitchFamily="2" charset="0"/>
                <a:cs typeface="Roboto" panose="02000000000000000000" pitchFamily="2" charset="0"/>
              </a:rPr>
              <a:t>hank you for bringing Jesus to us so that we can live out our faith. </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endParaRPr lang="en-GB" sz="18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760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1323439"/>
          </a:xfrm>
          <a:prstGeom prst="rect">
            <a:avLst/>
          </a:prstGeom>
          <a:noFill/>
        </p:spPr>
        <p:txBody>
          <a:bodyPr wrap="square" rtlCol="0">
            <a:spAutoFit/>
          </a:bodyPr>
          <a:lstStyle/>
          <a:p>
            <a:pPr algn="ctr"/>
            <a:r>
              <a:rPr lang="en-GB" sz="8000" dirty="0"/>
              <a:t>COURAGE</a:t>
            </a:r>
          </a:p>
        </p:txBody>
      </p:sp>
    </p:spTree>
    <p:extLst>
      <p:ext uri="{BB962C8B-B14F-4D97-AF65-F5344CB8AC3E}">
        <p14:creationId xmlns:p14="http://schemas.microsoft.com/office/powerpoint/2010/main" val="3612301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790" y="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368943"/>
            <a:ext cx="6421582" cy="7308219"/>
          </a:xfrm>
          <a:prstGeom prst="rect">
            <a:avLst/>
          </a:prstGeom>
          <a:noFill/>
          <a:ln w="38100">
            <a:solidFill>
              <a:schemeClr val="tx1"/>
            </a:solidFill>
          </a:ln>
        </p:spPr>
        <p:txBody>
          <a:bodyPr wrap="square" rtlCol="0">
            <a:spAutoFit/>
          </a:bodyPr>
          <a:lstStyle/>
          <a:p>
            <a:pPr algn="ctr"/>
            <a:r>
              <a:rPr lang="en-GB" sz="3200" u="sng" dirty="0"/>
              <a:t>The Word</a:t>
            </a: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1. </a:t>
            </a:r>
            <a:r>
              <a:rPr lang="en-GB" dirty="0">
                <a:effectLst/>
                <a:highlight>
                  <a:srgbClr val="FFFFFF"/>
                </a:highlight>
                <a:ea typeface="Arial" panose="020B0604020202020204" pitchFamily="34" charset="0"/>
                <a:cs typeface="Calibri" panose="020F0502020204030204" pitchFamily="34" charset="0"/>
              </a:rPr>
              <a:t>Ephesians 6:14-17 </a:t>
            </a:r>
            <a:r>
              <a:rPr lang="en-GB" dirty="0">
                <a:effectLst/>
                <a:ea typeface="Calibri" panose="020F0502020204030204" pitchFamily="34" charset="0"/>
                <a:cs typeface="Times New Roman" panose="02020603050405020304" pitchFamily="18" charset="0"/>
              </a:rPr>
              <a:t>‘</a:t>
            </a:r>
            <a:r>
              <a:rPr lang="en-GB" dirty="0">
                <a:effectLst/>
                <a:highlight>
                  <a:srgbClr val="FFFFFF"/>
                </a:highlight>
                <a:ea typeface="Arial" panose="020B0604020202020204" pitchFamily="34" charset="0"/>
                <a:cs typeface="Calibri" panose="020F0502020204030204" pitchFamily="34" charset="0"/>
              </a:rPr>
              <a:t>Stand firm then, with the belt of truth buckled around your waist, with the breastplate of righteousness in place, and with your feet fitted with the readiness that comes from the gospel of peace. In addition to all this, take up the shield of faith, with which you can extinguish all the flaming arrows of the evil one. Take the helmet of salvation and the sword of the Spirit, which is the word of God.</a:t>
            </a:r>
            <a:r>
              <a:rPr lang="en-GB" dirty="0">
                <a:effectLst/>
                <a:ea typeface="Calibri" panose="020F0502020204030204" pitchFamily="34" charset="0"/>
                <a:cs typeface="Times New Roman" panose="02020603050405020304" pitchFamily="18" charset="0"/>
              </a:rPr>
              <a:t>’</a:t>
            </a: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2. </a:t>
            </a:r>
            <a:r>
              <a:rPr lang="en-GB" dirty="0">
                <a:effectLst/>
                <a:ea typeface="Arial" panose="020B0604020202020204" pitchFamily="34" charset="0"/>
                <a:cs typeface="Calibri" panose="020F0502020204030204" pitchFamily="34" charset="0"/>
              </a:rPr>
              <a:t>Joshua 1:9 ‘Have I not commanded you? Be strong and courageous. Do not be frightened, and do not be dismayed, for the Lord your God is with you wherever you go.’</a:t>
            </a: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3. </a:t>
            </a:r>
            <a:r>
              <a:rPr lang="en-GB" dirty="0">
                <a:effectLst/>
                <a:ea typeface="Arial" panose="020B0604020202020204" pitchFamily="34" charset="0"/>
                <a:cs typeface="Calibri" panose="020F0502020204030204" pitchFamily="34" charset="0"/>
              </a:rPr>
              <a:t>2 Timothy 1:7 ‘For God gave us a spirit not of fear but of power and love and self-control.’</a:t>
            </a: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4. </a:t>
            </a:r>
            <a:r>
              <a:rPr lang="en-GB" dirty="0">
                <a:effectLst/>
                <a:ea typeface="Arial" panose="020B0604020202020204" pitchFamily="34" charset="0"/>
                <a:cs typeface="Calibri" panose="020F0502020204030204" pitchFamily="34" charset="0"/>
              </a:rPr>
              <a:t>John 14:27 ‘Peace I leave with you; my peace I give to you. Not as the world gives do I give to you. Let not your hearts be troubled, neither let them be afraid. </a:t>
            </a: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5. </a:t>
            </a:r>
            <a:r>
              <a:rPr lang="en-GB" dirty="0">
                <a:effectLst/>
                <a:ea typeface="Arial" panose="020B0604020202020204" pitchFamily="34" charset="0"/>
                <a:cs typeface="Calibri" panose="020F0502020204030204" pitchFamily="34" charset="0"/>
              </a:rPr>
              <a:t>John 16:33 ‘I have said these things to you, that in me you may have peace. In the world you will have tribulation. But take heart; I have overcome the world.’</a:t>
            </a:r>
            <a:endParaRPr lang="en-GB"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6. </a:t>
            </a:r>
            <a:r>
              <a:rPr lang="en-GB" dirty="0">
                <a:effectLst/>
                <a:ea typeface="Arial" panose="020B0604020202020204" pitchFamily="34" charset="0"/>
                <a:cs typeface="Calibri" panose="020F0502020204030204" pitchFamily="34" charset="0"/>
              </a:rPr>
              <a:t>Isaiah 41:10 ‘Fear not, for I am with you; be not dismayed, for I am your God; I will strengthen you, I will help you, I will uphold you with my righteous right hand.’</a:t>
            </a:r>
            <a:endParaRPr lang="en-GB"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2596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9790" y="10391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591955"/>
            <a:ext cx="6421582" cy="4835426"/>
          </a:xfrm>
          <a:prstGeom prst="rect">
            <a:avLst/>
          </a:prstGeom>
          <a:noFill/>
          <a:ln w="38100">
            <a:solidFill>
              <a:schemeClr val="tx1"/>
            </a:solidFill>
          </a:ln>
        </p:spPr>
        <p:txBody>
          <a:bodyPr wrap="square" rtlCol="0">
            <a:spAutoFit/>
          </a:bodyPr>
          <a:lstStyle/>
          <a:p>
            <a:pPr algn="ctr"/>
            <a:r>
              <a:rPr lang="en-GB" sz="3200" u="sng" dirty="0"/>
              <a:t>Response Questions</a:t>
            </a:r>
          </a:p>
          <a:p>
            <a:pPr>
              <a:lnSpc>
                <a:spcPct val="107000"/>
              </a:lnSpc>
              <a:spcAft>
                <a:spcPts val="800"/>
              </a:spcAft>
              <a:tabLst>
                <a:tab pos="1971675" algn="l"/>
              </a:tabLst>
            </a:pPr>
            <a:endParaRPr lang="en-GB" sz="2000" dirty="0">
              <a:ea typeface="Calibri" panose="020F0502020204030204" pitchFamily="34" charset="0"/>
              <a:cs typeface="Times New Roman" panose="02020603050405020304" pitchFamily="18" charset="0"/>
            </a:endParaRPr>
          </a:p>
          <a:p>
            <a:pPr>
              <a:lnSpc>
                <a:spcPct val="115000"/>
              </a:lnSpc>
            </a:pPr>
            <a:r>
              <a:rPr lang="en-GB" sz="1800" dirty="0">
                <a:effectLst/>
                <a:ea typeface="Arial" panose="020B0604020202020204" pitchFamily="34" charset="0"/>
                <a:cs typeface="Calibri" panose="020F0502020204030204" pitchFamily="34" charset="0"/>
              </a:rPr>
              <a:t>1. When was a time that you haven’t had courage?</a:t>
            </a:r>
          </a:p>
          <a:p>
            <a:pPr marL="342900" indent="-342900">
              <a:lnSpc>
                <a:spcPct val="115000"/>
              </a:lnSpc>
              <a:buAutoNum type="arabicPeriod"/>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2. What helps you to have courage in yourself?</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3. Is there anyone in your life who inspires you to be courageous? </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4. How can God help us to be brave?</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5. What helps you to get through difficult times?</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6. How can you help someone to be courageous? </a:t>
            </a:r>
          </a:p>
          <a:p>
            <a:pPr>
              <a:lnSpc>
                <a:spcPct val="107000"/>
              </a:lnSpc>
              <a:spcAft>
                <a:spcPts val="800"/>
              </a:spcAft>
              <a:tabLst>
                <a:tab pos="1971675" algn="l"/>
              </a:tabLst>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5605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5771A-5A67-2455-CBDB-FBDF7E715A61}"/>
              </a:ext>
            </a:extLst>
          </p:cNvPr>
          <p:cNvSpPr txBox="1"/>
          <p:nvPr/>
        </p:nvSpPr>
        <p:spPr>
          <a:xfrm>
            <a:off x="218207" y="127715"/>
            <a:ext cx="6469195" cy="9045105"/>
          </a:xfrm>
          <a:prstGeom prst="rect">
            <a:avLst/>
          </a:prstGeom>
          <a:noFill/>
          <a:ln w="38100">
            <a:solidFill>
              <a:schemeClr val="tx1"/>
            </a:solidFill>
          </a:ln>
        </p:spPr>
        <p:txBody>
          <a:bodyPr wrap="square" rtlCol="0">
            <a:spAutoFit/>
          </a:bodyPr>
          <a:lstStyle/>
          <a:p>
            <a:pPr algn="ctr"/>
            <a:r>
              <a:rPr lang="en-GB" sz="3200" u="sng" dirty="0"/>
              <a:t>Prayers</a:t>
            </a:r>
            <a:endParaRPr lang="en-GB" sz="3200" u="sng"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GB" sz="1700" dirty="0">
                <a:effectLst/>
                <a:ea typeface="Calibri" panose="020F0502020204030204" pitchFamily="34" charset="0"/>
                <a:cs typeface="Times New Roman" panose="02020603050405020304" pitchFamily="18" charset="0"/>
              </a:rPr>
              <a:t>1. Dear God,</a:t>
            </a:r>
          </a:p>
          <a:p>
            <a:pPr lvl="0">
              <a:lnSpc>
                <a:spcPct val="107000"/>
              </a:lnSpc>
              <a:spcAft>
                <a:spcPts val="800"/>
              </a:spcAft>
              <a:tabLst>
                <a:tab pos="1971675" algn="l"/>
              </a:tabLst>
            </a:pPr>
            <a:r>
              <a:rPr lang="en-GB" sz="1700" dirty="0">
                <a:effectLst/>
                <a:ea typeface="Arial" panose="020B0604020202020204" pitchFamily="34" charset="0"/>
                <a:cs typeface="Calibri" panose="020F0502020204030204" pitchFamily="34" charset="0"/>
              </a:rPr>
              <a:t>Please give us the courage to do what is right in our everyday life. </a:t>
            </a:r>
            <a:endParaRPr lang="en-GB" sz="1700" dirty="0">
              <a:effectLst/>
              <a:ea typeface="Calibri" panose="020F0502020204030204" pitchFamily="34" charset="0"/>
              <a:cs typeface="Times New Roman" panose="02020603050405020304" pitchFamily="18" charset="0"/>
            </a:endParaRPr>
          </a:p>
          <a:p>
            <a:pPr lvl="0">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2. Dear God,</a:t>
            </a:r>
          </a:p>
          <a:p>
            <a:pPr>
              <a:lnSpc>
                <a:spcPct val="107000"/>
              </a:lnSpc>
              <a:spcAft>
                <a:spcPts val="800"/>
              </a:spcAft>
              <a:tabLst>
                <a:tab pos="1971675" algn="l"/>
              </a:tabLst>
            </a:pPr>
            <a:r>
              <a:rPr lang="en-GB" sz="1700" dirty="0">
                <a:ea typeface="Arial" panose="020B0604020202020204" pitchFamily="34" charset="0"/>
                <a:cs typeface="Calibri" panose="020F0502020204030204" pitchFamily="34" charset="0"/>
              </a:rPr>
              <a:t>P</a:t>
            </a:r>
            <a:r>
              <a:rPr lang="en-GB" sz="1700" dirty="0">
                <a:effectLst/>
                <a:ea typeface="Arial" panose="020B0604020202020204" pitchFamily="34" charset="0"/>
                <a:cs typeface="Calibri" panose="020F0502020204030204" pitchFamily="34" charset="0"/>
              </a:rPr>
              <a:t>lease be with us when we’re going through difficult times, and we don’t feel courageous.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3. </a:t>
            </a:r>
            <a:r>
              <a:rPr lang="en-GB" sz="1700" dirty="0">
                <a:effectLst/>
                <a:ea typeface="Arial" panose="020B0604020202020204" pitchFamily="34" charset="0"/>
                <a:cs typeface="Calibri" panose="020F0502020204030204" pitchFamily="34" charset="0"/>
              </a:rPr>
              <a:t>Jesus, </a:t>
            </a:r>
          </a:p>
          <a:p>
            <a:pPr>
              <a:lnSpc>
                <a:spcPct val="107000"/>
              </a:lnSpc>
              <a:spcAft>
                <a:spcPts val="800"/>
              </a:spcAft>
              <a:tabLst>
                <a:tab pos="1971675" algn="l"/>
              </a:tabLst>
            </a:pPr>
            <a:r>
              <a:rPr lang="en-GB" sz="1700" dirty="0">
                <a:ea typeface="Arial" panose="020B0604020202020204" pitchFamily="34" charset="0"/>
                <a:cs typeface="Calibri" panose="020F0502020204030204" pitchFamily="34" charset="0"/>
              </a:rPr>
              <a:t>Y</a:t>
            </a:r>
            <a:r>
              <a:rPr lang="en-GB" sz="1700" dirty="0">
                <a:effectLst/>
                <a:ea typeface="Arial" panose="020B0604020202020204" pitchFamily="34" charset="0"/>
                <a:cs typeface="Calibri" panose="020F0502020204030204" pitchFamily="34" charset="0"/>
              </a:rPr>
              <a:t>ou were full of courage when you were on the cross. Although you felt afraid you still did what was right. Please help us to do the right thing even when we feel afraid. </a:t>
            </a: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4. Dear Lord,</a:t>
            </a:r>
          </a:p>
          <a:p>
            <a:pPr>
              <a:lnSpc>
                <a:spcPct val="107000"/>
              </a:lnSpc>
              <a:spcAft>
                <a:spcPts val="800"/>
              </a:spcAft>
              <a:tabLst>
                <a:tab pos="1971675" algn="l"/>
              </a:tabLst>
            </a:pPr>
            <a:r>
              <a:rPr lang="en-GB" sz="1700" dirty="0">
                <a:effectLst/>
                <a:ea typeface="Arial" panose="020B0604020202020204" pitchFamily="34" charset="0"/>
                <a:cs typeface="Calibri" panose="020F0502020204030204" pitchFamily="34" charset="0"/>
              </a:rPr>
              <a:t>Please help us to be peaceful knowing that you are always with us and to be a light to others.</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Amen</a:t>
            </a:r>
            <a:r>
              <a:rPr lang="en-GB" sz="1700" dirty="0">
                <a:effectLst/>
                <a:ea typeface="Calibri" panose="020F0502020204030204" pitchFamily="34" charset="0"/>
                <a:cs typeface="Times New Roman" panose="02020603050405020304" pitchFamily="18" charset="0"/>
              </a:rPr>
              <a:t> </a:t>
            </a: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5. </a:t>
            </a:r>
            <a:r>
              <a:rPr lang="en-GB" sz="1700" dirty="0">
                <a:effectLst/>
                <a:ea typeface="Arial" panose="020B0604020202020204" pitchFamily="34" charset="0"/>
                <a:cs typeface="Calibri" panose="020F0502020204030204" pitchFamily="34" charset="0"/>
              </a:rPr>
              <a:t>Holy Spirit, </a:t>
            </a:r>
          </a:p>
          <a:p>
            <a:pPr>
              <a:lnSpc>
                <a:spcPct val="107000"/>
              </a:lnSpc>
              <a:spcAft>
                <a:spcPts val="800"/>
              </a:spcAft>
              <a:tabLst>
                <a:tab pos="1971675" algn="l"/>
              </a:tabLst>
            </a:pPr>
            <a:r>
              <a:rPr lang="en-GB" sz="1700" dirty="0">
                <a:ea typeface="Arial" panose="020B0604020202020204" pitchFamily="34" charset="0"/>
                <a:cs typeface="Calibri" panose="020F0502020204030204" pitchFamily="34" charset="0"/>
              </a:rPr>
              <a:t>P</a:t>
            </a:r>
            <a:r>
              <a:rPr lang="en-GB" sz="1700" dirty="0">
                <a:effectLst/>
                <a:ea typeface="Arial" panose="020B0604020202020204" pitchFamily="34" charset="0"/>
                <a:cs typeface="Calibri" panose="020F0502020204030204" pitchFamily="34" charset="0"/>
              </a:rPr>
              <a:t>lease fill us with courage to be at peace and to know that God is always with us. </a:t>
            </a: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Amen</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ffectLst/>
                <a:ea typeface="Calibri" panose="020F0502020204030204" pitchFamily="34" charset="0"/>
                <a:cs typeface="Times New Roman" panose="02020603050405020304" pitchFamily="18" charset="0"/>
              </a:rPr>
              <a:t>6. Dear God,</a:t>
            </a:r>
          </a:p>
          <a:p>
            <a:pPr>
              <a:lnSpc>
                <a:spcPct val="107000"/>
              </a:lnSpc>
              <a:spcAft>
                <a:spcPts val="800"/>
              </a:spcAft>
              <a:tabLst>
                <a:tab pos="1971675" algn="l"/>
              </a:tabLst>
            </a:pPr>
            <a:r>
              <a:rPr lang="en-GB" sz="1700" dirty="0">
                <a:ea typeface="Arial" panose="020B0604020202020204" pitchFamily="34" charset="0"/>
                <a:cs typeface="Calibri" panose="020F0502020204030204" pitchFamily="34" charset="0"/>
              </a:rPr>
              <a:t>P</a:t>
            </a:r>
            <a:r>
              <a:rPr lang="en-GB" sz="1700" dirty="0">
                <a:effectLst/>
                <a:ea typeface="Arial" panose="020B0604020202020204" pitchFamily="34" charset="0"/>
                <a:cs typeface="Calibri" panose="020F0502020204030204" pitchFamily="34" charset="0"/>
              </a:rPr>
              <a:t>lease forgive us when we have not stood up for something we know is right. Please forgive us for the times we haven’t had courage. </a:t>
            </a:r>
            <a:endParaRPr lang="en-GB" sz="17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700" dirty="0">
                <a:ea typeface="Calibri" panose="020F0502020204030204" pitchFamily="34" charset="0"/>
                <a:cs typeface="Times New Roman" panose="02020603050405020304" pitchFamily="18" charset="0"/>
              </a:rPr>
              <a:t>Amen</a:t>
            </a:r>
            <a:endParaRPr lang="en-GB" sz="17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3515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923330"/>
          </a:xfrm>
          <a:prstGeom prst="rect">
            <a:avLst/>
          </a:prstGeom>
          <a:noFill/>
        </p:spPr>
        <p:txBody>
          <a:bodyPr wrap="square" rtlCol="0">
            <a:spAutoFit/>
          </a:bodyPr>
          <a:lstStyle/>
          <a:p>
            <a:pPr algn="ctr"/>
            <a:r>
              <a:rPr lang="en-GB" sz="5400" dirty="0"/>
              <a:t>RESPONSIBILITY</a:t>
            </a:r>
          </a:p>
        </p:txBody>
      </p:sp>
    </p:spTree>
    <p:extLst>
      <p:ext uri="{BB962C8B-B14F-4D97-AF65-F5344CB8AC3E}">
        <p14:creationId xmlns:p14="http://schemas.microsoft.com/office/powerpoint/2010/main" val="713678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790" y="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182091"/>
            <a:ext cx="6421582" cy="7350089"/>
          </a:xfrm>
          <a:prstGeom prst="rect">
            <a:avLst/>
          </a:prstGeom>
          <a:noFill/>
          <a:ln w="38100">
            <a:solidFill>
              <a:schemeClr val="tx1"/>
            </a:solidFill>
          </a:ln>
        </p:spPr>
        <p:txBody>
          <a:bodyPr wrap="square" rtlCol="0">
            <a:spAutoFit/>
          </a:bodyPr>
          <a:lstStyle/>
          <a:p>
            <a:pPr algn="ctr"/>
            <a:r>
              <a:rPr lang="en-GB" sz="2000" u="sng" dirty="0"/>
              <a:t>The Word</a:t>
            </a:r>
          </a:p>
          <a:p>
            <a:pPr>
              <a:lnSpc>
                <a:spcPct val="107000"/>
              </a:lnSpc>
              <a:spcAft>
                <a:spcPts val="800"/>
              </a:spcAft>
              <a:tabLst>
                <a:tab pos="1971675" algn="l"/>
              </a:tabLst>
            </a:pPr>
            <a:r>
              <a:rPr lang="en-GB" sz="1350" dirty="0">
                <a:effectLst/>
                <a:ea typeface="Calibri" panose="020F0502020204030204" pitchFamily="34" charset="0"/>
                <a:cs typeface="Times New Roman" panose="02020603050405020304" pitchFamily="18" charset="0"/>
              </a:rPr>
              <a:t>1. </a:t>
            </a:r>
            <a:r>
              <a:rPr lang="en-GB" sz="1350" dirty="0">
                <a:effectLst/>
                <a:ea typeface="Arial" panose="020B0604020202020204" pitchFamily="34" charset="0"/>
                <a:cs typeface="Calibri" panose="020F0502020204030204" pitchFamily="34" charset="0"/>
              </a:rPr>
              <a:t>Luke 10:30-37 </a:t>
            </a:r>
            <a:r>
              <a:rPr lang="en-GB" sz="1350" dirty="0">
                <a:effectLst/>
                <a:ea typeface="Calibri" panose="020F0502020204030204" pitchFamily="34" charset="0"/>
                <a:cs typeface="Times New Roman" panose="02020603050405020304" pitchFamily="18" charset="0"/>
              </a:rPr>
              <a:t>‘</a:t>
            </a:r>
            <a:r>
              <a:rPr lang="en-GB" sz="1350" dirty="0">
                <a:effectLst/>
                <a:ea typeface="Arial" panose="020B0604020202020204" pitchFamily="34" charset="0"/>
                <a:cs typeface="Calibri" panose="020F0502020204030204" pitchFamily="34" charset="0"/>
              </a:rPr>
              <a:t>Jesus answered, “There was once a man who was going down from Jerusalem to Jericho when robbers attacked him, stripped him, and beat him up, leaving him half dead. It so happened that a priest was going down that road; but when he saw the man, he walked on by on the other side. In the same way a Levite also came there, went over and looked at the man, and then walked on by on the other side. But a Samaritan who was traveling that way came upon the man, and when he saw him, his heart was filled with pity. He went over to him, poured oil and wine on his wounds, and bandaged them; then he put the man on his own animal and took him to an inn, where he took care of him. The next day he took out two silver coins and gave them to the innkeeper. ‘Take care of him,’ he told the innkeeper, ‘And when I come back this way, I will pay you whatever else you spend on him.’</a:t>
            </a:r>
            <a:r>
              <a:rPr lang="en-GB" sz="1350" dirty="0">
                <a:effectLst/>
                <a:ea typeface="Calibri" panose="020F0502020204030204" pitchFamily="34" charset="0"/>
                <a:cs typeface="Times New Roman" panose="02020603050405020304" pitchFamily="18" charset="0"/>
              </a:rPr>
              <a:t>’</a:t>
            </a:r>
          </a:p>
          <a:p>
            <a:pPr>
              <a:lnSpc>
                <a:spcPct val="107000"/>
              </a:lnSpc>
              <a:spcAft>
                <a:spcPts val="800"/>
              </a:spcAft>
              <a:tabLst>
                <a:tab pos="1971675" algn="l"/>
              </a:tabLst>
            </a:pPr>
            <a:r>
              <a:rPr lang="en-GB" sz="1350" dirty="0">
                <a:effectLst/>
                <a:ea typeface="Calibri" panose="020F0502020204030204" pitchFamily="34" charset="0"/>
                <a:cs typeface="Times New Roman" panose="02020603050405020304" pitchFamily="18" charset="0"/>
              </a:rPr>
              <a:t>2. </a:t>
            </a:r>
            <a:r>
              <a:rPr lang="en-GB" sz="1350" dirty="0">
                <a:effectLst/>
                <a:ea typeface="Arial" panose="020B0604020202020204" pitchFamily="34" charset="0"/>
                <a:cs typeface="Calibri" panose="020F0502020204030204" pitchFamily="34" charset="0"/>
              </a:rPr>
              <a:t>1 Timothy 5:8 ‘Anyone who does not provide for their relatives, and especially for their own household, has denied the faith and is worse than an unbeliever.’</a:t>
            </a:r>
            <a:endParaRPr lang="en-GB" sz="135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350" dirty="0">
                <a:effectLst/>
                <a:ea typeface="Calibri" panose="020F0502020204030204" pitchFamily="34" charset="0"/>
                <a:cs typeface="Times New Roman" panose="02020603050405020304" pitchFamily="18" charset="0"/>
              </a:rPr>
              <a:t>3. </a:t>
            </a:r>
            <a:r>
              <a:rPr lang="en-GB" sz="1350" dirty="0">
                <a:effectLst/>
                <a:ea typeface="Arial" panose="020B0604020202020204" pitchFamily="34" charset="0"/>
                <a:cs typeface="Calibri" panose="020F0502020204030204" pitchFamily="34" charset="0"/>
              </a:rPr>
              <a:t>Luke 16:10 ‘Whoever can be trusted with very little can also be trusted with much, and whoever is dishonest with very little will also be dishonest with much.’</a:t>
            </a:r>
            <a:endParaRPr lang="en-GB" sz="135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350" dirty="0">
                <a:effectLst/>
                <a:ea typeface="Calibri" panose="020F0502020204030204" pitchFamily="34" charset="0"/>
                <a:cs typeface="Times New Roman" panose="02020603050405020304" pitchFamily="18" charset="0"/>
              </a:rPr>
              <a:t>4. </a:t>
            </a:r>
            <a:r>
              <a:rPr lang="en-GB" sz="1350" dirty="0">
                <a:effectLst/>
                <a:ea typeface="Arial" panose="020B0604020202020204" pitchFamily="34" charset="0"/>
                <a:cs typeface="Calibri" panose="020F0502020204030204" pitchFamily="34" charset="0"/>
              </a:rPr>
              <a:t>Genesis 2:8-15 ‘Then the Lord God planted a garden in Eden, in the East, and there he put the man he had formed. He made all kinds of beautiful trees grow there and produce good fruit. In the middle of the garden stood the tree that gives life and the tree that gives knowledge of what is good and what is bad. Then the Lord God placed the man in the Garden of Eden to cultivate it and guard it.’</a:t>
            </a:r>
            <a:endParaRPr lang="en-GB" sz="135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350" dirty="0">
                <a:effectLst/>
                <a:ea typeface="Calibri" panose="020F0502020204030204" pitchFamily="34" charset="0"/>
                <a:cs typeface="Times New Roman" panose="02020603050405020304" pitchFamily="18" charset="0"/>
              </a:rPr>
              <a:t>5. </a:t>
            </a:r>
            <a:r>
              <a:rPr lang="en-GB" sz="1350" dirty="0">
                <a:effectLst/>
                <a:ea typeface="Arial" panose="020B0604020202020204" pitchFamily="34" charset="0"/>
                <a:cs typeface="Calibri" panose="020F0502020204030204" pitchFamily="34" charset="0"/>
              </a:rPr>
              <a:t>Romans 12:6-8 ‘Having gifts that differ according to the grace given to us, let us use them: if prophecy, in proportion to our faith; if service, in our serving; the one who teaches, in his teaching; the one who exhorts, in his exhortation; the one who contributes, in generosity; the one who leads, with zeal; the one who does acts of mercy, with cheerfulness.’</a:t>
            </a:r>
            <a:endParaRPr lang="en-GB" sz="135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350" dirty="0">
                <a:effectLst/>
                <a:ea typeface="Calibri" panose="020F0502020204030204" pitchFamily="34" charset="0"/>
                <a:cs typeface="Times New Roman" panose="02020603050405020304" pitchFamily="18" charset="0"/>
              </a:rPr>
              <a:t>6. </a:t>
            </a:r>
            <a:r>
              <a:rPr lang="en-GB" sz="1350" dirty="0">
                <a:effectLst/>
                <a:ea typeface="Arial" panose="020B0604020202020204" pitchFamily="34" charset="0"/>
                <a:cs typeface="Calibri" panose="020F0502020204030204" pitchFamily="34" charset="0"/>
              </a:rPr>
              <a:t>1 John 3:16-18 ‘By this we know love, that he laid down his life for us, and we ought to lay down our lives for the brothers. But if anyone has the world's goods and sees his brother in need, yet closes his heart against him, how does God's love abide in him? Little children, let us not love in word or talk but indeed and in truth.’</a:t>
            </a:r>
            <a:endParaRPr lang="en-GB" sz="135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6245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9790" y="10391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600193"/>
            <a:ext cx="6421582" cy="4895956"/>
          </a:xfrm>
          <a:prstGeom prst="rect">
            <a:avLst/>
          </a:prstGeom>
          <a:noFill/>
          <a:ln w="38100">
            <a:solidFill>
              <a:schemeClr val="tx1"/>
            </a:solidFill>
          </a:ln>
        </p:spPr>
        <p:txBody>
          <a:bodyPr wrap="square" rtlCol="0">
            <a:spAutoFit/>
          </a:bodyPr>
          <a:lstStyle/>
          <a:p>
            <a:pPr algn="ctr"/>
            <a:r>
              <a:rPr lang="en-GB" sz="3200" u="sng" dirty="0"/>
              <a:t>Response Questions</a:t>
            </a:r>
          </a:p>
          <a:p>
            <a:pPr algn="ctr"/>
            <a:endParaRPr lang="en-GB" sz="3200" u="sng" dirty="0"/>
          </a:p>
          <a:p>
            <a:pPr>
              <a:lnSpc>
                <a:spcPct val="115000"/>
              </a:lnSpc>
            </a:pPr>
            <a:r>
              <a:rPr lang="en-GB" sz="1800" dirty="0">
                <a:effectLst/>
                <a:ea typeface="Arial" panose="020B0604020202020204" pitchFamily="34" charset="0"/>
                <a:cs typeface="Calibri" panose="020F0502020204030204" pitchFamily="34" charset="0"/>
              </a:rPr>
              <a:t>1. Do you take responsibility for your actions?</a:t>
            </a:r>
          </a:p>
          <a:p>
            <a:pPr marL="342900" indent="-342900">
              <a:lnSpc>
                <a:spcPct val="115000"/>
              </a:lnSpc>
              <a:buAutoNum type="arabicPeriod"/>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2. Is it easy to take responsibility?</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3. How can you be more responsible?</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4. How does it feel to take responsibility?</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5. What are your responsibilities?</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6. How do you take responsibility for your faith?</a:t>
            </a:r>
          </a:p>
          <a:p>
            <a:pPr>
              <a:lnSpc>
                <a:spcPct val="107000"/>
              </a:lnSpc>
              <a:spcAft>
                <a:spcPts val="800"/>
              </a:spcAft>
              <a:tabLst>
                <a:tab pos="1971675" algn="l"/>
              </a:tabLst>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3751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5771A-5A67-2455-CBDB-FBDF7E715A61}"/>
              </a:ext>
            </a:extLst>
          </p:cNvPr>
          <p:cNvSpPr txBox="1"/>
          <p:nvPr/>
        </p:nvSpPr>
        <p:spPr>
          <a:xfrm>
            <a:off x="218207" y="127715"/>
            <a:ext cx="6469195" cy="9148595"/>
          </a:xfrm>
          <a:prstGeom prst="rect">
            <a:avLst/>
          </a:prstGeom>
          <a:noFill/>
          <a:ln w="38100">
            <a:solidFill>
              <a:schemeClr val="tx1"/>
            </a:solidFill>
          </a:ln>
        </p:spPr>
        <p:txBody>
          <a:bodyPr wrap="square" rtlCol="0">
            <a:spAutoFit/>
          </a:bodyPr>
          <a:lstStyle/>
          <a:p>
            <a:pPr algn="ctr"/>
            <a:r>
              <a:rPr lang="en-GB" sz="3200" u="sng" dirty="0"/>
              <a:t>Prayers</a:t>
            </a:r>
            <a:endParaRPr lang="en-GB" sz="3200" u="sng"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GB" sz="1800" dirty="0">
                <a:effectLst/>
                <a:ea typeface="Calibri" panose="020F0502020204030204" pitchFamily="34" charset="0"/>
                <a:cs typeface="Times New Roman" panose="02020603050405020304" pitchFamily="18" charset="0"/>
              </a:rPr>
              <a:t>1. Dear God,</a:t>
            </a:r>
          </a:p>
          <a:p>
            <a:pPr lvl="0">
              <a:lnSpc>
                <a:spcPct val="107000"/>
              </a:lnSpc>
              <a:spcAft>
                <a:spcPts val="800"/>
              </a:spcAft>
              <a:tabLst>
                <a:tab pos="1971675" algn="l"/>
              </a:tabLst>
            </a:pPr>
            <a:r>
              <a:rPr lang="en-GB" dirty="0">
                <a:ea typeface="Arial" panose="020B0604020202020204" pitchFamily="34" charset="0"/>
                <a:cs typeface="Calibri" panose="020F0502020204030204" pitchFamily="34" charset="0"/>
              </a:rPr>
              <a:t>H</a:t>
            </a:r>
            <a:r>
              <a:rPr lang="en-GB" sz="1800" dirty="0">
                <a:effectLst/>
                <a:ea typeface="Arial" panose="020B0604020202020204" pitchFamily="34" charset="0"/>
                <a:cs typeface="Calibri" panose="020F0502020204030204" pitchFamily="34" charset="0"/>
              </a:rPr>
              <a:t>elp me face the consequences for my actions and help me to be honest.</a:t>
            </a:r>
            <a:endParaRPr lang="en-GB" sz="1800" dirty="0">
              <a:effectLst/>
              <a:ea typeface="Calibri" panose="020F0502020204030204" pitchFamily="34" charset="0"/>
              <a:cs typeface="Times New Roman" panose="02020603050405020304" pitchFamily="18" charset="0"/>
            </a:endParaRPr>
          </a:p>
          <a:p>
            <a:pPr lvl="0">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2. Dear God,</a:t>
            </a:r>
          </a:p>
          <a:p>
            <a:pPr>
              <a:lnSpc>
                <a:spcPct val="107000"/>
              </a:lnSpc>
              <a:spcAft>
                <a:spcPts val="800"/>
              </a:spcAft>
              <a:tabLst>
                <a:tab pos="1971675" algn="l"/>
              </a:tabLst>
            </a:pPr>
            <a:r>
              <a:rPr lang="en-GB" dirty="0">
                <a:ea typeface="Arial" panose="020B0604020202020204" pitchFamily="34" charset="0"/>
                <a:cs typeface="Calibri" panose="020F0502020204030204" pitchFamily="34" charset="0"/>
              </a:rPr>
              <a:t>P</a:t>
            </a:r>
            <a:r>
              <a:rPr lang="en-GB" sz="1800" dirty="0">
                <a:effectLst/>
                <a:ea typeface="Arial" panose="020B0604020202020204" pitchFamily="34" charset="0"/>
                <a:cs typeface="Calibri" panose="020F0502020204030204" pitchFamily="34" charset="0"/>
              </a:rPr>
              <a:t>lease help us to make the right choices and be responsible for our actions.</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3. </a:t>
            </a:r>
            <a:r>
              <a:rPr lang="en-GB" sz="1800" dirty="0">
                <a:effectLst/>
                <a:ea typeface="Calibri" panose="020F0502020204030204" pitchFamily="34" charset="0"/>
                <a:cs typeface="Times New Roman" panose="02020603050405020304" pitchFamily="18" charset="0"/>
              </a:rPr>
              <a:t>Dear Lord,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Please help us to take responsibility of our actions when we sin against you.</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4. Dear Lord,</a:t>
            </a:r>
          </a:p>
          <a:p>
            <a:pPr>
              <a:lnSpc>
                <a:spcPct val="107000"/>
              </a:lnSpc>
              <a:spcAft>
                <a:spcPts val="800"/>
              </a:spcAft>
              <a:tabLst>
                <a:tab pos="1971675" algn="l"/>
              </a:tabLst>
            </a:pPr>
            <a:r>
              <a:rPr lang="en-GB" dirty="0">
                <a:ea typeface="Arial" panose="020B0604020202020204" pitchFamily="34" charset="0"/>
                <a:cs typeface="Calibri" panose="020F0502020204030204" pitchFamily="34" charset="0"/>
              </a:rPr>
              <a:t>H</a:t>
            </a:r>
            <a:r>
              <a:rPr lang="en-GB" sz="1800" dirty="0">
                <a:effectLst/>
                <a:ea typeface="Arial" panose="020B0604020202020204" pitchFamily="34" charset="0"/>
                <a:cs typeface="Calibri" panose="020F0502020204030204" pitchFamily="34" charset="0"/>
              </a:rPr>
              <a:t>elp us to be more responsible and respect those who are responsible.</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r>
              <a:rPr lang="en-GB" sz="1800" dirty="0">
                <a:effectLst/>
                <a:ea typeface="Calibri" panose="020F0502020204030204" pitchFamily="34" charset="0"/>
                <a:cs typeface="Times New Roman" panose="02020603050405020304" pitchFamily="18" charset="0"/>
              </a:rPr>
              <a:t> </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5. Dear Lord,</a:t>
            </a:r>
          </a:p>
          <a:p>
            <a:pPr>
              <a:lnSpc>
                <a:spcPct val="107000"/>
              </a:lnSpc>
              <a:spcAft>
                <a:spcPts val="800"/>
              </a:spcAft>
              <a:tabLst>
                <a:tab pos="1971675" algn="l"/>
              </a:tabLst>
            </a:pPr>
            <a:r>
              <a:rPr lang="en-GB" dirty="0">
                <a:ea typeface="Arial" panose="020B0604020202020204" pitchFamily="34" charset="0"/>
                <a:cs typeface="Calibri" panose="020F0502020204030204" pitchFamily="34" charset="0"/>
              </a:rPr>
              <a:t>H</a:t>
            </a:r>
            <a:r>
              <a:rPr lang="en-GB" sz="1800" dirty="0">
                <a:effectLst/>
                <a:ea typeface="Arial" panose="020B0604020202020204" pitchFamily="34" charset="0"/>
                <a:cs typeface="Calibri" panose="020F0502020204030204" pitchFamily="34" charset="0"/>
              </a:rPr>
              <a:t>elp us be responsible and make the right choices in our day to day lives.</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6. Dear God,</a:t>
            </a:r>
          </a:p>
          <a:p>
            <a:pPr>
              <a:lnSpc>
                <a:spcPct val="107000"/>
              </a:lnSpc>
              <a:spcAft>
                <a:spcPts val="800"/>
              </a:spcAft>
              <a:tabLst>
                <a:tab pos="1971675" algn="l"/>
              </a:tabLst>
            </a:pPr>
            <a:r>
              <a:rPr lang="en-GB" dirty="0">
                <a:ea typeface="Arial" panose="020B0604020202020204" pitchFamily="34" charset="0"/>
                <a:cs typeface="Calibri" panose="020F0502020204030204" pitchFamily="34" charset="0"/>
              </a:rPr>
              <a:t>H</a:t>
            </a:r>
            <a:r>
              <a:rPr lang="en-GB" sz="1800" dirty="0">
                <a:effectLst/>
                <a:ea typeface="Arial" panose="020B0604020202020204" pitchFamily="34" charset="0"/>
                <a:cs typeface="Calibri" panose="020F0502020204030204" pitchFamily="34" charset="0"/>
              </a:rPr>
              <a:t>elp us to make the right decisions and follow in Jesus’ footsteps.</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endParaRPr lang="en-GB" sz="18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705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1754326"/>
          </a:xfrm>
          <a:prstGeom prst="rect">
            <a:avLst/>
          </a:prstGeom>
          <a:noFill/>
        </p:spPr>
        <p:txBody>
          <a:bodyPr wrap="square" rtlCol="0">
            <a:spAutoFit/>
          </a:bodyPr>
          <a:lstStyle/>
          <a:p>
            <a:pPr algn="ctr"/>
            <a:r>
              <a:rPr lang="en-GB" sz="5400" dirty="0"/>
              <a:t>NEW BEGINNINGS</a:t>
            </a:r>
          </a:p>
        </p:txBody>
      </p:sp>
    </p:spTree>
    <p:extLst>
      <p:ext uri="{BB962C8B-B14F-4D97-AF65-F5344CB8AC3E}">
        <p14:creationId xmlns:p14="http://schemas.microsoft.com/office/powerpoint/2010/main" val="432170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790" y="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182091"/>
            <a:ext cx="6421582" cy="7084825"/>
          </a:xfrm>
          <a:prstGeom prst="rect">
            <a:avLst/>
          </a:prstGeom>
          <a:noFill/>
          <a:ln w="38100">
            <a:solidFill>
              <a:schemeClr val="tx1"/>
            </a:solidFill>
          </a:ln>
        </p:spPr>
        <p:txBody>
          <a:bodyPr wrap="square" rtlCol="0">
            <a:spAutoFit/>
          </a:bodyPr>
          <a:lstStyle/>
          <a:p>
            <a:pPr algn="ctr"/>
            <a:r>
              <a:rPr lang="en-GB" sz="2800" u="sng" dirty="0"/>
              <a:t>The Word</a:t>
            </a:r>
          </a:p>
          <a:p>
            <a:pPr algn="ctr"/>
            <a:endParaRPr lang="en-GB" sz="2800" u="sng" dirty="0"/>
          </a:p>
          <a:p>
            <a:pPr>
              <a:lnSpc>
                <a:spcPct val="107000"/>
              </a:lnSpc>
              <a:spcAft>
                <a:spcPts val="800"/>
              </a:spcAft>
              <a:tabLst>
                <a:tab pos="1971675" algn="l"/>
              </a:tabLst>
            </a:pPr>
            <a:r>
              <a:rPr lang="en-GB" dirty="0">
                <a:effectLst/>
                <a:ea typeface="Calibri" panose="020F0502020204030204" pitchFamily="34" charset="0"/>
                <a:cs typeface="Times New Roman" panose="02020603050405020304" pitchFamily="18" charset="0"/>
              </a:rPr>
              <a:t>1. </a:t>
            </a:r>
            <a:r>
              <a:rPr lang="en-GB" dirty="0">
                <a:effectLst/>
                <a:ea typeface="Arial" panose="020B0604020202020204" pitchFamily="34" charset="0"/>
                <a:cs typeface="Calibri" panose="020F0502020204030204" pitchFamily="34" charset="0"/>
              </a:rPr>
              <a:t>Corinthians 5:17 ‘Therefore, if anyone is in Christ, he is a new creation. The old has passed away; behold, the new has come.’</a:t>
            </a:r>
          </a:p>
          <a:p>
            <a:pPr>
              <a:lnSpc>
                <a:spcPct val="107000"/>
              </a:lnSpc>
              <a:spcAft>
                <a:spcPts val="800"/>
              </a:spcAft>
              <a:tabLst>
                <a:tab pos="1971675" algn="l"/>
              </a:tabLst>
            </a:pPr>
            <a:r>
              <a:rPr lang="en-GB" dirty="0">
                <a:ea typeface="Calibri" panose="020F0502020204030204" pitchFamily="34" charset="0"/>
                <a:cs typeface="Calibri" panose="020F0502020204030204" pitchFamily="34" charset="0"/>
              </a:rPr>
              <a:t>2. </a:t>
            </a:r>
            <a:r>
              <a:rPr lang="en-GB" dirty="0">
                <a:effectLst/>
                <a:ea typeface="Arial" panose="020B0604020202020204" pitchFamily="34" charset="0"/>
                <a:cs typeface="Calibri" panose="020F0502020204030204" pitchFamily="34" charset="0"/>
              </a:rPr>
              <a:t>Jeremiah 29:11</a:t>
            </a:r>
            <a:r>
              <a:rPr lang="en-GB" dirty="0">
                <a:ea typeface="Arial" panose="020B0604020202020204" pitchFamily="34" charset="0"/>
                <a:cs typeface="Calibri" panose="020F0502020204030204" pitchFamily="34" charset="0"/>
              </a:rPr>
              <a:t> ‘</a:t>
            </a:r>
            <a:r>
              <a:rPr lang="en-GB" dirty="0">
                <a:effectLst/>
                <a:ea typeface="Arial" panose="020B0604020202020204" pitchFamily="34" charset="0"/>
                <a:cs typeface="Calibri" panose="020F0502020204030204" pitchFamily="34" charset="0"/>
              </a:rPr>
              <a:t>For I know the plans I have for you, declares the Lord, plans for welfare and not for evil, to give you a future and a hope.</a:t>
            </a:r>
            <a:r>
              <a:rPr lang="en-GB" dirty="0">
                <a:ea typeface="Arial" panose="020B0604020202020204" pitchFamily="34" charset="0"/>
                <a:cs typeface="Calibri" panose="020F0502020204030204" pitchFamily="34" charset="0"/>
              </a:rPr>
              <a:t>’</a:t>
            </a:r>
          </a:p>
          <a:p>
            <a:pPr>
              <a:lnSpc>
                <a:spcPct val="107000"/>
              </a:lnSpc>
              <a:spcAft>
                <a:spcPts val="800"/>
              </a:spcAft>
              <a:tabLst>
                <a:tab pos="1971675" algn="l"/>
              </a:tabLst>
            </a:pPr>
            <a:r>
              <a:rPr lang="en-GB" dirty="0">
                <a:effectLst/>
                <a:ea typeface="Calibri" panose="020F0502020204030204" pitchFamily="34" charset="0"/>
                <a:cs typeface="Calibri" panose="020F0502020204030204" pitchFamily="34" charset="0"/>
              </a:rPr>
              <a:t>3. </a:t>
            </a:r>
            <a:r>
              <a:rPr lang="en-GB" dirty="0">
                <a:effectLst/>
                <a:ea typeface="Arial" panose="020B0604020202020204" pitchFamily="34" charset="0"/>
                <a:cs typeface="Calibri" panose="020F0502020204030204" pitchFamily="34" charset="0"/>
              </a:rPr>
              <a:t>Isaiah 43:18-19 ‘Remember not the former things, nor consider the things of old. Behold, I am doing a new thing; now it springs forth, do you not perceive it? I will make a way in the wilderness and rivers in the desert.’</a:t>
            </a:r>
          </a:p>
          <a:p>
            <a:pPr>
              <a:lnSpc>
                <a:spcPct val="107000"/>
              </a:lnSpc>
              <a:spcAft>
                <a:spcPts val="800"/>
              </a:spcAft>
              <a:tabLst>
                <a:tab pos="1971675" algn="l"/>
              </a:tabLst>
            </a:pPr>
            <a:r>
              <a:rPr lang="en-GB" dirty="0">
                <a:ea typeface="Calibri" panose="020F0502020204030204" pitchFamily="34" charset="0"/>
                <a:cs typeface="Calibri" panose="020F0502020204030204" pitchFamily="34" charset="0"/>
              </a:rPr>
              <a:t>4. </a:t>
            </a:r>
            <a:r>
              <a:rPr lang="en-GB" dirty="0">
                <a:effectLst/>
                <a:ea typeface="Arial" panose="020B0604020202020204" pitchFamily="34" charset="0"/>
                <a:cs typeface="Calibri" panose="020F0502020204030204" pitchFamily="34" charset="0"/>
              </a:rPr>
              <a:t>Lamentations 3:22-24</a:t>
            </a:r>
            <a:r>
              <a:rPr lang="en-GB" dirty="0">
                <a:ea typeface="Arial" panose="020B0604020202020204" pitchFamily="34" charset="0"/>
                <a:cs typeface="Calibri" panose="020F0502020204030204" pitchFamily="34" charset="0"/>
              </a:rPr>
              <a:t> ‘</a:t>
            </a:r>
            <a:r>
              <a:rPr lang="en-GB" dirty="0">
                <a:effectLst/>
                <a:ea typeface="Arial" panose="020B0604020202020204" pitchFamily="34" charset="0"/>
                <a:cs typeface="Calibri" panose="020F0502020204030204" pitchFamily="34" charset="0"/>
              </a:rPr>
              <a:t>The steadfast love of the Lord never ceases; his mercies never come to an end; they are new every morning; great is your faithfulness. “The Lord is my portion,” says my soul, “therefore I will hope in him.</a:t>
            </a:r>
            <a:r>
              <a:rPr lang="en-GB" dirty="0">
                <a:ea typeface="Arial" panose="020B0604020202020204" pitchFamily="34" charset="0"/>
                <a:cs typeface="Calibri" panose="020F0502020204030204" pitchFamily="34" charset="0"/>
              </a:rPr>
              <a:t>’</a:t>
            </a:r>
          </a:p>
          <a:p>
            <a:pPr>
              <a:lnSpc>
                <a:spcPct val="107000"/>
              </a:lnSpc>
              <a:spcAft>
                <a:spcPts val="800"/>
              </a:spcAft>
              <a:tabLst>
                <a:tab pos="1971675" algn="l"/>
              </a:tabLst>
            </a:pPr>
            <a:r>
              <a:rPr lang="en-GB" dirty="0">
                <a:effectLst/>
                <a:ea typeface="Calibri" panose="020F0502020204030204" pitchFamily="34" charset="0"/>
                <a:cs typeface="Calibri" panose="020F0502020204030204" pitchFamily="34" charset="0"/>
              </a:rPr>
              <a:t>5. </a:t>
            </a:r>
            <a:r>
              <a:rPr lang="en-GB" dirty="0">
                <a:effectLst/>
                <a:ea typeface="Arial" panose="020B0604020202020204" pitchFamily="34" charset="0"/>
                <a:cs typeface="Calibri" panose="020F0502020204030204" pitchFamily="34" charset="0"/>
              </a:rPr>
              <a:t>Ezekiel 36:26 ‘And I will give you a new heart, and a new spirit I will put within you. And I will remove the heart of stone from your flesh and give you a heart of flesh.’</a:t>
            </a:r>
          </a:p>
          <a:p>
            <a:pPr>
              <a:lnSpc>
                <a:spcPct val="107000"/>
              </a:lnSpc>
              <a:spcAft>
                <a:spcPts val="800"/>
              </a:spcAft>
              <a:tabLst>
                <a:tab pos="1971675" algn="l"/>
              </a:tabLst>
            </a:pPr>
            <a:r>
              <a:rPr lang="en-GB" dirty="0">
                <a:ea typeface="Calibri" panose="020F0502020204030204" pitchFamily="34" charset="0"/>
                <a:cs typeface="Calibri" panose="020F0502020204030204" pitchFamily="34" charset="0"/>
              </a:rPr>
              <a:t>6. </a:t>
            </a:r>
            <a:r>
              <a:rPr lang="en-GB" dirty="0">
                <a:effectLst/>
                <a:ea typeface="Arial" panose="020B0604020202020204" pitchFamily="34" charset="0"/>
                <a:cs typeface="Calibri" panose="020F0502020204030204" pitchFamily="34" charset="0"/>
              </a:rPr>
              <a:t>Revelation 21:4</a:t>
            </a:r>
            <a:r>
              <a:rPr lang="en-GB" dirty="0">
                <a:ea typeface="Arial" panose="020B0604020202020204" pitchFamily="34" charset="0"/>
                <a:cs typeface="Calibri" panose="020F0502020204030204" pitchFamily="34" charset="0"/>
              </a:rPr>
              <a:t> ‘</a:t>
            </a:r>
            <a:r>
              <a:rPr lang="en-GB" dirty="0">
                <a:effectLst/>
                <a:ea typeface="Arial" panose="020B0604020202020204" pitchFamily="34" charset="0"/>
                <a:cs typeface="Calibri" panose="020F0502020204030204" pitchFamily="34" charset="0"/>
              </a:rPr>
              <a:t>He will wipe away every tear from their eyes, and death shall be no more, neither shall there be mourning, nor crying, nor pain anymore, for the former things have passed away.</a:t>
            </a:r>
            <a:r>
              <a:rPr lang="en-GB" dirty="0">
                <a:ea typeface="Arial" panose="020B0604020202020204" pitchFamily="34" charset="0"/>
                <a:cs typeface="Calibri" panose="020F0502020204030204" pitchFamily="34" charset="0"/>
              </a:rPr>
              <a:t>’</a:t>
            </a:r>
            <a:endParaRPr lang="en-GB"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2705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9790" y="10391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600193"/>
            <a:ext cx="6421582" cy="4895956"/>
          </a:xfrm>
          <a:prstGeom prst="rect">
            <a:avLst/>
          </a:prstGeom>
          <a:noFill/>
          <a:ln w="38100">
            <a:solidFill>
              <a:schemeClr val="tx1"/>
            </a:solidFill>
          </a:ln>
        </p:spPr>
        <p:txBody>
          <a:bodyPr wrap="square" rtlCol="0">
            <a:spAutoFit/>
          </a:bodyPr>
          <a:lstStyle/>
          <a:p>
            <a:pPr algn="ctr"/>
            <a:r>
              <a:rPr lang="en-GB" sz="3200" u="sng" dirty="0"/>
              <a:t>Response Questions</a:t>
            </a:r>
          </a:p>
          <a:p>
            <a:pPr algn="ctr"/>
            <a:endParaRPr lang="en-GB" sz="3200" u="sng" dirty="0"/>
          </a:p>
          <a:p>
            <a:pPr>
              <a:lnSpc>
                <a:spcPct val="115000"/>
              </a:lnSpc>
            </a:pPr>
            <a:r>
              <a:rPr lang="en-GB" sz="1800" dirty="0">
                <a:effectLst/>
                <a:ea typeface="Arial" panose="020B0604020202020204" pitchFamily="34" charset="0"/>
                <a:cs typeface="Calibri" panose="020F0502020204030204" pitchFamily="34" charset="0"/>
              </a:rPr>
              <a:t>1. What does a new beginning mean to you?</a:t>
            </a:r>
          </a:p>
          <a:p>
            <a:pPr marL="342900" indent="-342900">
              <a:lnSpc>
                <a:spcPct val="115000"/>
              </a:lnSpc>
              <a:buAutoNum type="arabicPeriod"/>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2. How can you be responsible in your day-to-day life?</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3. In what way do you want to start your new journey?</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4. What piece of scripture makes you think of a new beginning?</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5. When have you experienced a new beginning?</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6. How do you start again?</a:t>
            </a:r>
          </a:p>
          <a:p>
            <a:pPr>
              <a:lnSpc>
                <a:spcPct val="107000"/>
              </a:lnSpc>
              <a:spcAft>
                <a:spcPts val="800"/>
              </a:spcAft>
              <a:tabLst>
                <a:tab pos="1971675" algn="l"/>
              </a:tabLst>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8861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5771A-5A67-2455-CBDB-FBDF7E715A61}"/>
              </a:ext>
            </a:extLst>
          </p:cNvPr>
          <p:cNvSpPr txBox="1"/>
          <p:nvPr/>
        </p:nvSpPr>
        <p:spPr>
          <a:xfrm>
            <a:off x="218207" y="127715"/>
            <a:ext cx="6469195" cy="9090374"/>
          </a:xfrm>
          <a:prstGeom prst="rect">
            <a:avLst/>
          </a:prstGeom>
          <a:noFill/>
          <a:ln w="38100">
            <a:solidFill>
              <a:schemeClr val="tx1"/>
            </a:solidFill>
          </a:ln>
        </p:spPr>
        <p:txBody>
          <a:bodyPr wrap="square" rtlCol="0">
            <a:spAutoFit/>
          </a:bodyPr>
          <a:lstStyle/>
          <a:p>
            <a:pPr algn="ctr"/>
            <a:r>
              <a:rPr lang="en-GB" sz="3200" u="sng" dirty="0"/>
              <a:t>Prayers</a:t>
            </a:r>
            <a:endParaRPr lang="en-GB" sz="3200" u="sng"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GB" sz="1800" dirty="0">
                <a:effectLst/>
                <a:ea typeface="Calibri" panose="020F0502020204030204" pitchFamily="34" charset="0"/>
                <a:cs typeface="Times New Roman" panose="02020603050405020304" pitchFamily="18" charset="0"/>
              </a:rPr>
              <a:t>1. Dear God,</a:t>
            </a:r>
          </a:p>
          <a:p>
            <a:pPr lvl="0">
              <a:lnSpc>
                <a:spcPct val="107000"/>
              </a:lnSpc>
              <a:spcAft>
                <a:spcPts val="800"/>
              </a:spcAft>
              <a:tabLst>
                <a:tab pos="1971675" algn="l"/>
              </a:tabLst>
            </a:pPr>
            <a:r>
              <a:rPr lang="en-GB" dirty="0">
                <a:ea typeface="Arial" panose="020B0604020202020204" pitchFamily="34" charset="0"/>
                <a:cs typeface="Calibri" panose="020F0502020204030204" pitchFamily="34" charset="0"/>
              </a:rPr>
              <a:t>H</a:t>
            </a:r>
            <a:r>
              <a:rPr lang="en-GB" sz="1800" dirty="0">
                <a:effectLst/>
                <a:ea typeface="Arial" panose="020B0604020202020204" pitchFamily="34" charset="0"/>
                <a:cs typeface="Calibri" panose="020F0502020204030204" pitchFamily="34" charset="0"/>
              </a:rPr>
              <a:t>elp us to push through our new beginning and help us to make the most of it.</a:t>
            </a:r>
          </a:p>
          <a:p>
            <a:pPr lvl="0">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2. Dear God,</a:t>
            </a:r>
          </a:p>
          <a:p>
            <a:pPr>
              <a:lnSpc>
                <a:spcPct val="107000"/>
              </a:lnSpc>
              <a:spcAft>
                <a:spcPts val="800"/>
              </a:spcAft>
              <a:tabLst>
                <a:tab pos="1971675" algn="l"/>
              </a:tabLst>
            </a:pPr>
            <a:r>
              <a:rPr lang="en-GB" dirty="0">
                <a:ea typeface="Arial" panose="020B0604020202020204" pitchFamily="34" charset="0"/>
                <a:cs typeface="Calibri" panose="020F0502020204030204" pitchFamily="34" charset="0"/>
              </a:rPr>
              <a:t>P</a:t>
            </a:r>
            <a:r>
              <a:rPr lang="en-GB" sz="1800" dirty="0">
                <a:effectLst/>
                <a:ea typeface="Arial" panose="020B0604020202020204" pitchFamily="34" charset="0"/>
                <a:cs typeface="Calibri" panose="020F0502020204030204" pitchFamily="34" charset="0"/>
              </a:rPr>
              <a:t>lease help us to start a new beginning and renew us to be better followers of Jesus.</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3. </a:t>
            </a:r>
            <a:r>
              <a:rPr lang="en-GB" sz="1800" dirty="0">
                <a:effectLst/>
                <a:ea typeface="Calibri" panose="020F0502020204030204" pitchFamily="34" charset="0"/>
                <a:cs typeface="Times New Roman" panose="02020603050405020304" pitchFamily="18" charset="0"/>
              </a:rPr>
              <a:t>Dear Lord,</a:t>
            </a:r>
          </a:p>
          <a:p>
            <a:pPr>
              <a:lnSpc>
                <a:spcPct val="107000"/>
              </a:lnSpc>
              <a:spcAft>
                <a:spcPts val="800"/>
              </a:spcAft>
              <a:tabLst>
                <a:tab pos="1971675" algn="l"/>
              </a:tabLst>
            </a:pPr>
            <a:r>
              <a:rPr lang="en-GB" dirty="0">
                <a:ea typeface="Arial" panose="020B0604020202020204" pitchFamily="34" charset="0"/>
                <a:cs typeface="Calibri" panose="020F0502020204030204" pitchFamily="34" charset="0"/>
              </a:rPr>
              <a:t>P</a:t>
            </a:r>
            <a:r>
              <a:rPr lang="en-GB" sz="1800" dirty="0">
                <a:effectLst/>
                <a:ea typeface="Arial" panose="020B0604020202020204" pitchFamily="34" charset="0"/>
                <a:cs typeface="Calibri" panose="020F0502020204030204" pitchFamily="34" charset="0"/>
              </a:rPr>
              <a:t>lease let every day be a new beginning so we can start fresh and thrive.</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4. Dear Lord,</a:t>
            </a:r>
          </a:p>
          <a:p>
            <a:pPr>
              <a:lnSpc>
                <a:spcPct val="107000"/>
              </a:lnSpc>
              <a:spcAft>
                <a:spcPts val="800"/>
              </a:spcAft>
              <a:tabLst>
                <a:tab pos="1971675" algn="l"/>
              </a:tabLst>
            </a:pPr>
            <a:r>
              <a:rPr lang="en-GB" dirty="0">
                <a:ea typeface="Arial" panose="020B0604020202020204" pitchFamily="34" charset="0"/>
                <a:cs typeface="Calibri" panose="020F0502020204030204" pitchFamily="34" charset="0"/>
              </a:rPr>
              <a:t>H</a:t>
            </a:r>
            <a:r>
              <a:rPr lang="en-GB" sz="1800" dirty="0">
                <a:effectLst/>
                <a:ea typeface="Arial" panose="020B0604020202020204" pitchFamily="34" charset="0"/>
                <a:cs typeface="Calibri" panose="020F0502020204030204" pitchFamily="34" charset="0"/>
              </a:rPr>
              <a:t>elp us to start a new path in your love.</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r>
              <a:rPr lang="en-GB" sz="1800" dirty="0">
                <a:effectLst/>
                <a:ea typeface="Calibri" panose="020F0502020204030204" pitchFamily="34" charset="0"/>
                <a:cs typeface="Times New Roman" panose="02020603050405020304" pitchFamily="18" charset="0"/>
              </a:rPr>
              <a:t> </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5. Dear Lord,</a:t>
            </a:r>
          </a:p>
          <a:p>
            <a:pPr>
              <a:lnSpc>
                <a:spcPct val="107000"/>
              </a:lnSpc>
              <a:spcAft>
                <a:spcPts val="800"/>
              </a:spcAft>
              <a:tabLst>
                <a:tab pos="1971675" algn="l"/>
              </a:tabLst>
            </a:pPr>
            <a:r>
              <a:rPr lang="en-GB" dirty="0">
                <a:ea typeface="Arial" panose="020B0604020202020204" pitchFamily="34" charset="0"/>
                <a:cs typeface="Calibri" panose="020F0502020204030204" pitchFamily="34" charset="0"/>
              </a:rPr>
              <a:t>W</a:t>
            </a:r>
            <a:r>
              <a:rPr lang="en-GB" sz="1800" dirty="0">
                <a:effectLst/>
                <a:ea typeface="Arial" panose="020B0604020202020204" pitchFamily="34" charset="0"/>
                <a:cs typeface="Calibri" panose="020F0502020204030204" pitchFamily="34" charset="0"/>
              </a:rPr>
              <a:t>e pray for those who have died, that their new beginning is alight with your love.</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6. Dear God,</a:t>
            </a:r>
          </a:p>
          <a:p>
            <a:pPr>
              <a:lnSpc>
                <a:spcPct val="115000"/>
              </a:lnSpc>
            </a:pPr>
            <a:r>
              <a:rPr lang="en-GB" dirty="0">
                <a:ea typeface="Arial" panose="020B0604020202020204" pitchFamily="34" charset="0"/>
                <a:cs typeface="Calibri" panose="020F0502020204030204" pitchFamily="34" charset="0"/>
              </a:rPr>
              <a:t>H</a:t>
            </a:r>
            <a:r>
              <a:rPr lang="en-GB" sz="1800" dirty="0">
                <a:effectLst/>
                <a:ea typeface="Arial" panose="020B0604020202020204" pitchFamily="34" charset="0"/>
                <a:cs typeface="Calibri" panose="020F0502020204030204" pitchFamily="34" charset="0"/>
              </a:rPr>
              <a:t>elp us to make a new start and treat each other with respect and kindness, like Jesus does.</a:t>
            </a: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endParaRPr lang="en-GB" sz="18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2564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923330"/>
          </a:xfrm>
          <a:prstGeom prst="rect">
            <a:avLst/>
          </a:prstGeom>
          <a:noFill/>
        </p:spPr>
        <p:txBody>
          <a:bodyPr wrap="square" rtlCol="0">
            <a:spAutoFit/>
          </a:bodyPr>
          <a:lstStyle/>
          <a:p>
            <a:pPr algn="ctr"/>
            <a:r>
              <a:rPr lang="en-GB" sz="5400" dirty="0"/>
              <a:t>PEACE</a:t>
            </a:r>
          </a:p>
        </p:txBody>
      </p:sp>
    </p:spTree>
    <p:extLst>
      <p:ext uri="{BB962C8B-B14F-4D97-AF65-F5344CB8AC3E}">
        <p14:creationId xmlns:p14="http://schemas.microsoft.com/office/powerpoint/2010/main" val="26050770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790" y="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182091"/>
            <a:ext cx="6421582" cy="7146380"/>
          </a:xfrm>
          <a:prstGeom prst="rect">
            <a:avLst/>
          </a:prstGeom>
          <a:noFill/>
          <a:ln w="38100">
            <a:solidFill>
              <a:schemeClr val="tx1"/>
            </a:solidFill>
          </a:ln>
        </p:spPr>
        <p:txBody>
          <a:bodyPr wrap="square" rtlCol="0">
            <a:spAutoFit/>
          </a:bodyPr>
          <a:lstStyle/>
          <a:p>
            <a:pPr algn="ctr"/>
            <a:r>
              <a:rPr lang="en-GB" sz="2000" u="sng" dirty="0"/>
              <a:t>The Word</a:t>
            </a:r>
          </a:p>
          <a:p>
            <a:pPr>
              <a:lnSpc>
                <a:spcPct val="107000"/>
              </a:lnSpc>
              <a:spcAft>
                <a:spcPts val="800"/>
              </a:spcAft>
              <a:tabLst>
                <a:tab pos="1971675" algn="l"/>
              </a:tabLst>
            </a:pPr>
            <a:r>
              <a:rPr lang="en-GB" sz="1800" dirty="0">
                <a:solidFill>
                  <a:srgbClr val="000000"/>
                </a:solidFill>
                <a:effectLst/>
                <a:ea typeface="Arial" panose="020B0604020202020204" pitchFamily="34" charset="0"/>
                <a:cs typeface="Segoe UI" panose="020B0502040204020203" pitchFamily="34" charset="0"/>
              </a:rPr>
              <a:t>1. John 16:33 ‘I have said these things to you, that in me you may have peace. In the world you will have tribulation. But take heart; I have overcome the world.’</a:t>
            </a:r>
          </a:p>
          <a:p>
            <a:pPr marL="342900" indent="-342900">
              <a:lnSpc>
                <a:spcPct val="107000"/>
              </a:lnSpc>
              <a:spcAft>
                <a:spcPts val="800"/>
              </a:spcAft>
              <a:buAutoNum type="arabicPeriod"/>
              <a:tabLst>
                <a:tab pos="1971675" algn="l"/>
              </a:tabLst>
            </a:pPr>
            <a:endParaRPr lang="en-GB" sz="1800" dirty="0">
              <a:solidFill>
                <a:srgbClr val="000000"/>
              </a:solidFill>
              <a:effectLst/>
              <a:ea typeface="Arial" panose="020B0604020202020204" pitchFamily="34" charset="0"/>
              <a:cs typeface="Segoe UI" panose="020B0502040204020203" pitchFamily="34" charset="0"/>
            </a:endParaRPr>
          </a:p>
          <a:p>
            <a:pPr>
              <a:lnSpc>
                <a:spcPct val="107000"/>
              </a:lnSpc>
              <a:spcAft>
                <a:spcPts val="800"/>
              </a:spcAft>
              <a:tabLst>
                <a:tab pos="1971675" algn="l"/>
              </a:tabLst>
            </a:pPr>
            <a:r>
              <a:rPr lang="en-GB" dirty="0">
                <a:solidFill>
                  <a:srgbClr val="000000"/>
                </a:solidFill>
                <a:ea typeface="Calibri" panose="020F0502020204030204" pitchFamily="34" charset="0"/>
                <a:cs typeface="Segoe UI" panose="020B0502040204020203" pitchFamily="34" charset="0"/>
              </a:rPr>
              <a:t>2. </a:t>
            </a:r>
            <a:r>
              <a:rPr lang="en-GB" sz="1800" dirty="0">
                <a:solidFill>
                  <a:srgbClr val="000000"/>
                </a:solidFill>
                <a:effectLst/>
                <a:ea typeface="Arial" panose="020B0604020202020204" pitchFamily="34" charset="0"/>
                <a:cs typeface="Segoe UI" panose="020B0502040204020203" pitchFamily="34" charset="0"/>
              </a:rPr>
              <a:t>Matthew 5:9</a:t>
            </a:r>
            <a:r>
              <a:rPr lang="en-GB" dirty="0">
                <a:solidFill>
                  <a:srgbClr val="000000"/>
                </a:solidFill>
                <a:ea typeface="Arial" panose="020B0604020202020204" pitchFamily="34" charset="0"/>
                <a:cs typeface="Segoe UI" panose="020B0502040204020203" pitchFamily="34" charset="0"/>
              </a:rPr>
              <a:t> ‘</a:t>
            </a:r>
            <a:r>
              <a:rPr lang="en-GB" sz="1800" dirty="0">
                <a:solidFill>
                  <a:srgbClr val="000000"/>
                </a:solidFill>
                <a:effectLst/>
                <a:ea typeface="Arial" panose="020B0604020202020204" pitchFamily="34" charset="0"/>
                <a:cs typeface="Segoe UI" panose="020B0502040204020203" pitchFamily="34" charset="0"/>
              </a:rPr>
              <a:t>Blessed are the peacemakers, for they shall be called sons of God.’</a:t>
            </a:r>
          </a:p>
          <a:p>
            <a:pPr>
              <a:lnSpc>
                <a:spcPct val="107000"/>
              </a:lnSpc>
              <a:spcAft>
                <a:spcPts val="800"/>
              </a:spcAft>
              <a:tabLst>
                <a:tab pos="1971675" algn="l"/>
              </a:tabLst>
            </a:pPr>
            <a:endParaRPr lang="en-GB" sz="1800" dirty="0">
              <a:solidFill>
                <a:srgbClr val="000000"/>
              </a:solidFill>
              <a:effectLst/>
              <a:ea typeface="Arial" panose="020B0604020202020204" pitchFamily="34" charset="0"/>
              <a:cs typeface="Segoe UI" panose="020B0502040204020203" pitchFamily="34" charset="0"/>
            </a:endParaRPr>
          </a:p>
          <a:p>
            <a:pPr>
              <a:lnSpc>
                <a:spcPct val="107000"/>
              </a:lnSpc>
              <a:spcAft>
                <a:spcPts val="800"/>
              </a:spcAft>
              <a:tabLst>
                <a:tab pos="1971675" algn="l"/>
              </a:tabLst>
            </a:pPr>
            <a:r>
              <a:rPr lang="en-GB" dirty="0">
                <a:solidFill>
                  <a:srgbClr val="000000"/>
                </a:solidFill>
                <a:ea typeface="Calibri" panose="020F0502020204030204" pitchFamily="34" charset="0"/>
                <a:cs typeface="Segoe UI" panose="020B0502040204020203" pitchFamily="34" charset="0"/>
              </a:rPr>
              <a:t>3. </a:t>
            </a:r>
            <a:r>
              <a:rPr lang="en-GB" sz="1800" dirty="0">
                <a:solidFill>
                  <a:srgbClr val="000000"/>
                </a:solidFill>
                <a:effectLst/>
                <a:ea typeface="Arial" panose="020B0604020202020204" pitchFamily="34" charset="0"/>
                <a:cs typeface="Segoe UI" panose="020B0502040204020203" pitchFamily="34" charset="0"/>
              </a:rPr>
              <a:t>Romans 12:18</a:t>
            </a:r>
            <a:r>
              <a:rPr lang="en-GB" dirty="0">
                <a:solidFill>
                  <a:srgbClr val="000000"/>
                </a:solidFill>
                <a:ea typeface="Arial" panose="020B0604020202020204" pitchFamily="34" charset="0"/>
                <a:cs typeface="Segoe UI" panose="020B0502040204020203" pitchFamily="34" charset="0"/>
              </a:rPr>
              <a:t> ‘</a:t>
            </a:r>
            <a:r>
              <a:rPr lang="en-GB" sz="1800" dirty="0">
                <a:solidFill>
                  <a:srgbClr val="000000"/>
                </a:solidFill>
                <a:effectLst/>
                <a:ea typeface="Arial" panose="020B0604020202020204" pitchFamily="34" charset="0"/>
                <a:cs typeface="Segoe UI" panose="020B0502040204020203" pitchFamily="34" charset="0"/>
              </a:rPr>
              <a:t>If possible, so far as it depends on you, live peaceably with all.’</a:t>
            </a:r>
          </a:p>
          <a:p>
            <a:pPr>
              <a:lnSpc>
                <a:spcPct val="107000"/>
              </a:lnSpc>
              <a:spcAft>
                <a:spcPts val="800"/>
              </a:spcAft>
              <a:tabLst>
                <a:tab pos="1971675" algn="l"/>
              </a:tabLst>
            </a:pPr>
            <a:endParaRPr lang="en-GB" sz="1800" dirty="0">
              <a:solidFill>
                <a:srgbClr val="000000"/>
              </a:solidFill>
              <a:effectLst/>
              <a:ea typeface="Arial" panose="020B0604020202020204" pitchFamily="34" charset="0"/>
              <a:cs typeface="Segoe UI" panose="020B0502040204020203" pitchFamily="34" charset="0"/>
            </a:endParaRPr>
          </a:p>
          <a:p>
            <a:pPr>
              <a:lnSpc>
                <a:spcPct val="107000"/>
              </a:lnSpc>
              <a:spcAft>
                <a:spcPts val="800"/>
              </a:spcAft>
              <a:tabLst>
                <a:tab pos="1971675" algn="l"/>
              </a:tabLst>
            </a:pPr>
            <a:r>
              <a:rPr lang="en-GB" dirty="0">
                <a:solidFill>
                  <a:srgbClr val="000000"/>
                </a:solidFill>
                <a:ea typeface="Calibri" panose="020F0502020204030204" pitchFamily="34" charset="0"/>
                <a:cs typeface="Segoe UI" panose="020B0502040204020203" pitchFamily="34" charset="0"/>
              </a:rPr>
              <a:t>4. </a:t>
            </a:r>
            <a:r>
              <a:rPr lang="en-GB" sz="1800" dirty="0">
                <a:solidFill>
                  <a:srgbClr val="000000"/>
                </a:solidFill>
                <a:effectLst/>
                <a:ea typeface="Arial" panose="020B0604020202020204" pitchFamily="34" charset="0"/>
                <a:cs typeface="Segoe UI" panose="020B0502040204020203" pitchFamily="34" charset="0"/>
              </a:rPr>
              <a:t>1 Peter 5:7</a:t>
            </a:r>
            <a:r>
              <a:rPr lang="en-GB" dirty="0">
                <a:solidFill>
                  <a:srgbClr val="000000"/>
                </a:solidFill>
                <a:ea typeface="Arial" panose="020B0604020202020204" pitchFamily="34" charset="0"/>
                <a:cs typeface="Segoe UI" panose="020B0502040204020203" pitchFamily="34" charset="0"/>
              </a:rPr>
              <a:t> ‘</a:t>
            </a:r>
            <a:r>
              <a:rPr lang="en-GB" sz="1800" dirty="0">
                <a:solidFill>
                  <a:srgbClr val="000000"/>
                </a:solidFill>
                <a:effectLst/>
                <a:ea typeface="Arial" panose="020B0604020202020204" pitchFamily="34" charset="0"/>
                <a:cs typeface="Segoe UI" panose="020B0502040204020203" pitchFamily="34" charset="0"/>
              </a:rPr>
              <a:t>Casting all your anxieties on him, because he cares for you.’</a:t>
            </a:r>
          </a:p>
          <a:p>
            <a:pPr>
              <a:lnSpc>
                <a:spcPct val="107000"/>
              </a:lnSpc>
              <a:spcAft>
                <a:spcPts val="800"/>
              </a:spcAft>
              <a:tabLst>
                <a:tab pos="1971675" algn="l"/>
              </a:tabLst>
            </a:pPr>
            <a:endParaRPr lang="en-GB" sz="1800" dirty="0">
              <a:solidFill>
                <a:srgbClr val="000000"/>
              </a:solidFill>
              <a:effectLst/>
              <a:ea typeface="Arial" panose="020B0604020202020204" pitchFamily="34" charset="0"/>
              <a:cs typeface="Segoe UI" panose="020B0502040204020203" pitchFamily="34" charset="0"/>
            </a:endParaRPr>
          </a:p>
          <a:p>
            <a:pPr>
              <a:lnSpc>
                <a:spcPct val="107000"/>
              </a:lnSpc>
              <a:spcAft>
                <a:spcPts val="800"/>
              </a:spcAft>
              <a:tabLst>
                <a:tab pos="1971675" algn="l"/>
              </a:tabLst>
            </a:pPr>
            <a:r>
              <a:rPr lang="en-GB" dirty="0">
                <a:solidFill>
                  <a:srgbClr val="000000"/>
                </a:solidFill>
                <a:ea typeface="Arial" panose="020B0604020202020204" pitchFamily="34" charset="0"/>
                <a:cs typeface="Segoe UI" panose="020B0502040204020203" pitchFamily="34" charset="0"/>
              </a:rPr>
              <a:t>5. </a:t>
            </a:r>
            <a:r>
              <a:rPr lang="en-GB" sz="1800" dirty="0">
                <a:solidFill>
                  <a:srgbClr val="000000"/>
                </a:solidFill>
                <a:effectLst/>
                <a:ea typeface="Arial" panose="020B0604020202020204" pitchFamily="34" charset="0"/>
                <a:cs typeface="Calibri" panose="020F0502020204030204" pitchFamily="34" charset="0"/>
              </a:rPr>
              <a:t>Psalm 29:11</a:t>
            </a:r>
            <a:r>
              <a:rPr lang="en-GB" dirty="0">
                <a:solidFill>
                  <a:srgbClr val="000000"/>
                </a:solidFill>
                <a:ea typeface="Arial" panose="020B0604020202020204" pitchFamily="34" charset="0"/>
                <a:cs typeface="Segoe UI" panose="020B0502040204020203" pitchFamily="34" charset="0"/>
              </a:rPr>
              <a:t> ‘</a:t>
            </a:r>
            <a:r>
              <a:rPr lang="en-GB" sz="1800" dirty="0">
                <a:solidFill>
                  <a:srgbClr val="000000"/>
                </a:solidFill>
                <a:effectLst/>
                <a:ea typeface="Arial" panose="020B0604020202020204" pitchFamily="34" charset="0"/>
                <a:cs typeface="Calibri" panose="020F0502020204030204" pitchFamily="34" charset="0"/>
              </a:rPr>
              <a:t>The Lord gives strength to his people, and the Lord blesses his people with peace.</a:t>
            </a:r>
            <a:r>
              <a:rPr lang="en-GB" dirty="0">
                <a:solidFill>
                  <a:srgbClr val="000000"/>
                </a:solidFill>
                <a:ea typeface="Arial" panose="020B0604020202020204" pitchFamily="34" charset="0"/>
                <a:cs typeface="Segoe UI" panose="020B0502040204020203" pitchFamily="34" charset="0"/>
              </a:rPr>
              <a:t>’</a:t>
            </a:r>
          </a:p>
          <a:p>
            <a:pPr>
              <a:lnSpc>
                <a:spcPct val="107000"/>
              </a:lnSpc>
              <a:spcAft>
                <a:spcPts val="800"/>
              </a:spcAft>
              <a:tabLst>
                <a:tab pos="1971675" algn="l"/>
              </a:tabLst>
            </a:pPr>
            <a:endParaRPr lang="en-GB" dirty="0">
              <a:solidFill>
                <a:srgbClr val="000000"/>
              </a:solidFill>
              <a:ea typeface="Arial" panose="020B0604020202020204" pitchFamily="34" charset="0"/>
              <a:cs typeface="Segoe UI" panose="020B0502040204020203" pitchFamily="34" charset="0"/>
            </a:endParaRPr>
          </a:p>
          <a:p>
            <a:pPr>
              <a:lnSpc>
                <a:spcPct val="107000"/>
              </a:lnSpc>
              <a:spcAft>
                <a:spcPts val="800"/>
              </a:spcAft>
              <a:tabLst>
                <a:tab pos="1971675" algn="l"/>
              </a:tabLst>
            </a:pPr>
            <a:r>
              <a:rPr lang="en-GB" dirty="0">
                <a:solidFill>
                  <a:srgbClr val="000000"/>
                </a:solidFill>
                <a:ea typeface="Arial" panose="020B0604020202020204" pitchFamily="34" charset="0"/>
                <a:cs typeface="Segoe UI" panose="020B0502040204020203" pitchFamily="34" charset="0"/>
              </a:rPr>
              <a:t>6. </a:t>
            </a:r>
            <a:r>
              <a:rPr lang="en-GB" sz="1800" dirty="0">
                <a:solidFill>
                  <a:srgbClr val="000000"/>
                </a:solidFill>
                <a:effectLst/>
                <a:ea typeface="Arial" panose="020B0604020202020204" pitchFamily="34" charset="0"/>
                <a:cs typeface="Calibri" panose="020F0502020204030204" pitchFamily="34" charset="0"/>
              </a:rPr>
              <a:t>Matthew 11:28 ‘Come to me, all you who are weary and burdened, and I will give you rest.’</a:t>
            </a:r>
          </a:p>
          <a:p>
            <a:pPr>
              <a:lnSpc>
                <a:spcPct val="107000"/>
              </a:lnSpc>
              <a:spcAft>
                <a:spcPts val="800"/>
              </a:spcAft>
              <a:tabLst>
                <a:tab pos="1971675" algn="l"/>
              </a:tabLst>
            </a:pPr>
            <a:endParaRPr lang="en-GB" dirty="0">
              <a:solidFill>
                <a:srgbClr val="000000"/>
              </a:solidFill>
              <a:ea typeface="Arial" panose="020B0604020202020204" pitchFamily="34" charset="0"/>
              <a:cs typeface="Segoe UI" panose="020B0502040204020203" pitchFamily="34" charset="0"/>
            </a:endParaRPr>
          </a:p>
        </p:txBody>
      </p:sp>
    </p:spTree>
    <p:extLst>
      <p:ext uri="{BB962C8B-B14F-4D97-AF65-F5344CB8AC3E}">
        <p14:creationId xmlns:p14="http://schemas.microsoft.com/office/powerpoint/2010/main" val="28108075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9790" y="10391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600193"/>
            <a:ext cx="6421582" cy="4895956"/>
          </a:xfrm>
          <a:prstGeom prst="rect">
            <a:avLst/>
          </a:prstGeom>
          <a:noFill/>
          <a:ln w="38100">
            <a:solidFill>
              <a:schemeClr val="tx1"/>
            </a:solidFill>
          </a:ln>
        </p:spPr>
        <p:txBody>
          <a:bodyPr wrap="square" rtlCol="0">
            <a:spAutoFit/>
          </a:bodyPr>
          <a:lstStyle/>
          <a:p>
            <a:pPr algn="ctr"/>
            <a:r>
              <a:rPr lang="en-GB" sz="3200" u="sng" dirty="0"/>
              <a:t>Response Questions</a:t>
            </a:r>
          </a:p>
          <a:p>
            <a:pPr algn="ctr"/>
            <a:endParaRPr lang="en-GB" sz="3200" u="sng" dirty="0"/>
          </a:p>
          <a:p>
            <a:pPr>
              <a:lnSpc>
                <a:spcPct val="115000"/>
              </a:lnSpc>
            </a:pPr>
            <a:r>
              <a:rPr lang="en-GB" sz="1800" dirty="0">
                <a:effectLst/>
                <a:ea typeface="Arial" panose="020B0604020202020204" pitchFamily="34" charset="0"/>
                <a:cs typeface="Calibri" panose="020F0502020204030204" pitchFamily="34" charset="0"/>
              </a:rPr>
              <a:t>1. What brings you peace?</a:t>
            </a:r>
          </a:p>
          <a:p>
            <a:pPr marL="342900" indent="-342900">
              <a:lnSpc>
                <a:spcPct val="115000"/>
              </a:lnSpc>
              <a:buAutoNum type="arabicPeriod"/>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2. Who brings you peace?</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3. Where aren’t you peaceful? </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4. How can you bring peace to others?</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5. Jesus is the ‘prince of peace’; when does he bring you peace?</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6. How can you be held accountable to bring peace?</a:t>
            </a:r>
          </a:p>
          <a:p>
            <a:pPr>
              <a:lnSpc>
                <a:spcPct val="107000"/>
              </a:lnSpc>
              <a:spcAft>
                <a:spcPts val="800"/>
              </a:spcAft>
              <a:tabLst>
                <a:tab pos="1971675" algn="l"/>
              </a:tabLst>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3781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5771A-5A67-2455-CBDB-FBDF7E715A61}"/>
              </a:ext>
            </a:extLst>
          </p:cNvPr>
          <p:cNvSpPr txBox="1"/>
          <p:nvPr/>
        </p:nvSpPr>
        <p:spPr>
          <a:xfrm>
            <a:off x="218207" y="127715"/>
            <a:ext cx="6469195" cy="8555868"/>
          </a:xfrm>
          <a:prstGeom prst="rect">
            <a:avLst/>
          </a:prstGeom>
          <a:noFill/>
          <a:ln w="38100">
            <a:solidFill>
              <a:schemeClr val="tx1"/>
            </a:solidFill>
          </a:ln>
        </p:spPr>
        <p:txBody>
          <a:bodyPr wrap="square" rtlCol="0">
            <a:spAutoFit/>
          </a:bodyPr>
          <a:lstStyle/>
          <a:p>
            <a:pPr algn="ctr"/>
            <a:r>
              <a:rPr lang="en-GB" sz="3200" u="sng" dirty="0"/>
              <a:t>Prayers</a:t>
            </a:r>
            <a:endParaRPr lang="en-GB" sz="3200" u="sng"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GB" sz="1800" dirty="0">
                <a:effectLst/>
                <a:ea typeface="Calibri" panose="020F0502020204030204" pitchFamily="34" charset="0"/>
                <a:cs typeface="Times New Roman" panose="02020603050405020304" pitchFamily="18" charset="0"/>
              </a:rPr>
              <a:t>1. Dear God,</a:t>
            </a:r>
          </a:p>
          <a:p>
            <a:pPr lvl="0">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are sorry for the times when we haven’t brought peace to the people in our lives. </a:t>
            </a:r>
          </a:p>
          <a:p>
            <a:pPr lvl="0">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2. Dear God,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are sorry for the times when we haven’t been at peace with ourselves. </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3. </a:t>
            </a:r>
            <a:r>
              <a:rPr lang="en-GB" sz="1800" dirty="0">
                <a:effectLst/>
                <a:ea typeface="Calibri" panose="020F0502020204030204" pitchFamily="34" charset="0"/>
                <a:cs typeface="Times New Roman" panose="02020603050405020304" pitchFamily="18" charset="0"/>
              </a:rPr>
              <a:t>Dear Lord,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ask that we can bring peace to our community. </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4. Dear Lord,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ask for more peace in our own lives. </a:t>
            </a: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r>
              <a:rPr lang="en-GB" sz="1800" dirty="0">
                <a:effectLst/>
                <a:ea typeface="Calibri" panose="020F0502020204030204" pitchFamily="34" charset="0"/>
                <a:cs typeface="Times New Roman" panose="02020603050405020304" pitchFamily="18" charset="0"/>
              </a:rPr>
              <a:t> </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5. Dear Lord,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thank you for the peace you bring to us Lord. </a:t>
            </a: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6. Dear God,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thank you for the gift of peace; we will continue to use it for your glory. </a:t>
            </a: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endParaRPr lang="en-GB" sz="18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0310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923330"/>
          </a:xfrm>
          <a:prstGeom prst="rect">
            <a:avLst/>
          </a:prstGeom>
          <a:noFill/>
        </p:spPr>
        <p:txBody>
          <a:bodyPr wrap="square" rtlCol="0">
            <a:spAutoFit/>
          </a:bodyPr>
          <a:lstStyle/>
          <a:p>
            <a:pPr algn="ctr"/>
            <a:r>
              <a:rPr lang="en-GB" sz="5400" dirty="0"/>
              <a:t>KINDNESS</a:t>
            </a:r>
          </a:p>
        </p:txBody>
      </p:sp>
    </p:spTree>
    <p:extLst>
      <p:ext uri="{BB962C8B-B14F-4D97-AF65-F5344CB8AC3E}">
        <p14:creationId xmlns:p14="http://schemas.microsoft.com/office/powerpoint/2010/main" val="3764744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790" y="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182091"/>
            <a:ext cx="6421582" cy="6494085"/>
          </a:xfrm>
          <a:prstGeom prst="rect">
            <a:avLst/>
          </a:prstGeom>
          <a:noFill/>
          <a:ln w="38100">
            <a:solidFill>
              <a:schemeClr val="tx1"/>
            </a:solidFill>
          </a:ln>
        </p:spPr>
        <p:txBody>
          <a:bodyPr wrap="square" rtlCol="0">
            <a:spAutoFit/>
          </a:bodyPr>
          <a:lstStyle/>
          <a:p>
            <a:pPr algn="ctr"/>
            <a:r>
              <a:rPr lang="en-GB" sz="2000" u="sng" dirty="0"/>
              <a:t>The Word</a:t>
            </a:r>
          </a:p>
          <a:p>
            <a:endParaRPr lang="en-GB" dirty="0"/>
          </a:p>
          <a:p>
            <a:pPr marL="342900" indent="-342900">
              <a:buAutoNum type="arabicPeriod"/>
            </a:pPr>
            <a:r>
              <a:rPr lang="en-GB" sz="1800" dirty="0">
                <a:solidFill>
                  <a:srgbClr val="000000"/>
                </a:solidFill>
                <a:effectLst/>
                <a:ea typeface="Arial" panose="020B0604020202020204" pitchFamily="34" charset="0"/>
                <a:cs typeface="Segoe UI" panose="020B0502040204020203" pitchFamily="34" charset="0"/>
              </a:rPr>
              <a:t>Ephesians 4:32 ‘Be kind to one another, tender-hearted, forgiving one another, as God in Christ forgave you.’</a:t>
            </a:r>
          </a:p>
          <a:p>
            <a:pPr marL="342900" indent="-342900">
              <a:buAutoNum type="arabicPeriod"/>
            </a:pPr>
            <a:endParaRPr lang="en-GB" dirty="0">
              <a:solidFill>
                <a:srgbClr val="000000"/>
              </a:solidFill>
              <a:cs typeface="Segoe UI" panose="020B0502040204020203" pitchFamily="34" charset="0"/>
            </a:endParaRPr>
          </a:p>
          <a:p>
            <a:pPr marL="342900" indent="-342900">
              <a:buAutoNum type="arabicPeriod"/>
            </a:pPr>
            <a:r>
              <a:rPr lang="en-GB" sz="1800" dirty="0">
                <a:solidFill>
                  <a:srgbClr val="000000"/>
                </a:solidFill>
                <a:effectLst/>
                <a:ea typeface="Arial" panose="020B0604020202020204" pitchFamily="34" charset="0"/>
                <a:cs typeface="Segoe UI" panose="020B0502040204020203" pitchFamily="34" charset="0"/>
              </a:rPr>
              <a:t>Luke 6:35 ‘But love your enemies, and do good, and lend, expecting nothing in return, and your reward will be great, and you will be sons of the Most High, for he is kind to the ungrateful and the evil.</a:t>
            </a:r>
          </a:p>
          <a:p>
            <a:pPr marL="342900" indent="-342900">
              <a:buAutoNum type="arabicPeriod"/>
            </a:pPr>
            <a:endParaRPr lang="en-GB" dirty="0">
              <a:solidFill>
                <a:srgbClr val="000000"/>
              </a:solidFill>
              <a:cs typeface="Segoe UI" panose="020B0502040204020203" pitchFamily="34" charset="0"/>
            </a:endParaRPr>
          </a:p>
          <a:p>
            <a:pPr marL="342900" indent="-342900">
              <a:buAutoNum type="arabicPeriod"/>
            </a:pPr>
            <a:r>
              <a:rPr lang="en-GB" sz="1800" dirty="0">
                <a:solidFill>
                  <a:srgbClr val="000000"/>
                </a:solidFill>
                <a:effectLst/>
                <a:ea typeface="Arial" panose="020B0604020202020204" pitchFamily="34" charset="0"/>
                <a:cs typeface="Segoe UI" panose="020B0502040204020203" pitchFamily="34" charset="0"/>
              </a:rPr>
              <a:t>Colossians 3:12 ‘Put on then, as God's chosen ones, holy and beloved, compassionate hearts, kindness, humility, meekness, and patience.’</a:t>
            </a:r>
          </a:p>
          <a:p>
            <a:pPr marL="342900" indent="-342900">
              <a:buAutoNum type="arabicPeriod"/>
            </a:pPr>
            <a:endParaRPr lang="en-GB" dirty="0">
              <a:solidFill>
                <a:srgbClr val="000000"/>
              </a:solidFill>
              <a:cs typeface="Segoe UI" panose="020B0502040204020203" pitchFamily="34" charset="0"/>
            </a:endParaRPr>
          </a:p>
          <a:p>
            <a:pPr marL="342900" indent="-342900">
              <a:buAutoNum type="arabicPeriod"/>
            </a:pPr>
            <a:r>
              <a:rPr lang="en-GB" sz="1800" dirty="0">
                <a:solidFill>
                  <a:srgbClr val="000000"/>
                </a:solidFill>
                <a:effectLst/>
                <a:ea typeface="Arial" panose="020B0604020202020204" pitchFamily="34" charset="0"/>
                <a:cs typeface="Calibri" panose="020F0502020204030204" pitchFamily="34" charset="0"/>
              </a:rPr>
              <a:t>1 Corinthians 13:4</a:t>
            </a:r>
            <a:r>
              <a:rPr lang="en-GB" sz="1800" dirty="0">
                <a:solidFill>
                  <a:srgbClr val="000000"/>
                </a:solidFill>
                <a:effectLst/>
                <a:ea typeface="Arial" panose="020B0604020202020204" pitchFamily="34" charset="0"/>
                <a:cs typeface="Segoe UI" panose="020B0502040204020203" pitchFamily="34" charset="0"/>
              </a:rPr>
              <a:t> ‘</a:t>
            </a:r>
            <a:r>
              <a:rPr lang="en-GB" sz="1800" dirty="0">
                <a:solidFill>
                  <a:srgbClr val="000000"/>
                </a:solidFill>
                <a:effectLst/>
                <a:ea typeface="Arial" panose="020B0604020202020204" pitchFamily="34" charset="0"/>
                <a:cs typeface="Calibri" panose="020F0502020204030204" pitchFamily="34" charset="0"/>
              </a:rPr>
              <a:t>Love is patient and kind; love does not envy or boast; it is not arrogant or rude.</a:t>
            </a:r>
            <a:r>
              <a:rPr lang="en-GB" sz="1800" dirty="0">
                <a:solidFill>
                  <a:srgbClr val="000000"/>
                </a:solidFill>
                <a:effectLst/>
                <a:ea typeface="Arial" panose="020B0604020202020204" pitchFamily="34" charset="0"/>
                <a:cs typeface="Segoe UI" panose="020B0502040204020203" pitchFamily="34" charset="0"/>
              </a:rPr>
              <a:t>’</a:t>
            </a:r>
          </a:p>
          <a:p>
            <a:pPr marL="342900" indent="-342900">
              <a:buAutoNum type="arabicPeriod"/>
            </a:pPr>
            <a:endParaRPr lang="en-GB" dirty="0">
              <a:solidFill>
                <a:srgbClr val="000000"/>
              </a:solidFill>
              <a:cs typeface="Segoe UI" panose="020B0502040204020203" pitchFamily="34" charset="0"/>
            </a:endParaRPr>
          </a:p>
          <a:p>
            <a:pPr marL="342900" indent="-342900">
              <a:buAutoNum type="arabicPeriod"/>
            </a:pPr>
            <a:r>
              <a:rPr lang="en-GB" sz="1800" dirty="0">
                <a:solidFill>
                  <a:srgbClr val="000000"/>
                </a:solidFill>
                <a:effectLst/>
                <a:ea typeface="Arial" panose="020B0604020202020204" pitchFamily="34" charset="0"/>
                <a:cs typeface="Calibri" panose="020F0502020204030204" pitchFamily="34" charset="0"/>
              </a:rPr>
              <a:t>Proverbs 31:26</a:t>
            </a:r>
            <a:r>
              <a:rPr lang="en-GB" sz="1800" dirty="0">
                <a:solidFill>
                  <a:srgbClr val="000000"/>
                </a:solidFill>
                <a:effectLst/>
                <a:ea typeface="Arial" panose="020B0604020202020204" pitchFamily="34" charset="0"/>
                <a:cs typeface="Segoe UI" panose="020B0502040204020203" pitchFamily="34" charset="0"/>
              </a:rPr>
              <a:t> ‘</a:t>
            </a:r>
            <a:r>
              <a:rPr lang="en-GB" sz="1800" dirty="0">
                <a:solidFill>
                  <a:srgbClr val="000000"/>
                </a:solidFill>
                <a:effectLst/>
                <a:ea typeface="Arial" panose="020B0604020202020204" pitchFamily="34" charset="0"/>
                <a:cs typeface="Calibri" panose="020F0502020204030204" pitchFamily="34" charset="0"/>
              </a:rPr>
              <a:t>She opens her mouth with wisdom, and the teaching of kindness is on her tongue.</a:t>
            </a:r>
            <a:r>
              <a:rPr lang="en-GB" sz="1800" dirty="0">
                <a:solidFill>
                  <a:srgbClr val="000000"/>
                </a:solidFill>
                <a:effectLst/>
                <a:ea typeface="Arial" panose="020B0604020202020204" pitchFamily="34" charset="0"/>
                <a:cs typeface="Segoe UI" panose="020B0502040204020203" pitchFamily="34" charset="0"/>
              </a:rPr>
              <a:t>’</a:t>
            </a:r>
          </a:p>
          <a:p>
            <a:pPr marL="342900" indent="-342900">
              <a:buAutoNum type="arabicPeriod"/>
            </a:pPr>
            <a:endParaRPr lang="en-GB" dirty="0">
              <a:solidFill>
                <a:srgbClr val="000000"/>
              </a:solidFill>
              <a:cs typeface="Segoe UI" panose="020B0502040204020203" pitchFamily="34" charset="0"/>
            </a:endParaRPr>
          </a:p>
          <a:p>
            <a:pPr marL="342900" indent="-342900">
              <a:buAutoNum type="arabicPeriod"/>
            </a:pPr>
            <a:r>
              <a:rPr lang="en-GB" sz="1800" dirty="0">
                <a:solidFill>
                  <a:srgbClr val="000000"/>
                </a:solidFill>
                <a:effectLst/>
                <a:ea typeface="Arial" panose="020B0604020202020204" pitchFamily="34" charset="0"/>
                <a:cs typeface="Calibri" panose="020F0502020204030204" pitchFamily="34" charset="0"/>
              </a:rPr>
              <a:t>Proverbs 19:17</a:t>
            </a:r>
            <a:r>
              <a:rPr lang="en-GB" sz="1800" dirty="0">
                <a:solidFill>
                  <a:srgbClr val="000000"/>
                </a:solidFill>
                <a:effectLst/>
                <a:ea typeface="Arial" panose="020B0604020202020204" pitchFamily="34" charset="0"/>
                <a:cs typeface="Segoe UI" panose="020B0502040204020203" pitchFamily="34" charset="0"/>
              </a:rPr>
              <a:t> ‘</a:t>
            </a:r>
            <a:r>
              <a:rPr lang="en-GB" sz="1800" dirty="0">
                <a:solidFill>
                  <a:srgbClr val="000000"/>
                </a:solidFill>
                <a:effectLst/>
                <a:ea typeface="Arial" panose="020B0604020202020204" pitchFamily="34" charset="0"/>
                <a:cs typeface="Calibri" panose="020F0502020204030204" pitchFamily="34" charset="0"/>
              </a:rPr>
              <a:t>Whoever is generous to the poor lends to the Lord, and he will repay him for his deed.</a:t>
            </a:r>
            <a:r>
              <a:rPr lang="en-GB" sz="1800" dirty="0">
                <a:solidFill>
                  <a:srgbClr val="000000"/>
                </a:solidFill>
                <a:effectLst/>
                <a:ea typeface="Arial" panose="020B0604020202020204" pitchFamily="34" charset="0"/>
                <a:cs typeface="Segoe UI" panose="020B0502040204020203" pitchFamily="34" charset="0"/>
              </a:rPr>
              <a:t>’</a:t>
            </a:r>
          </a:p>
          <a:p>
            <a:pPr marL="342900" indent="-342900">
              <a:buAutoNum type="arabicPeriod"/>
            </a:pPr>
            <a:endParaRPr lang="en-GB" dirty="0"/>
          </a:p>
        </p:txBody>
      </p:sp>
    </p:spTree>
    <p:extLst>
      <p:ext uri="{BB962C8B-B14F-4D97-AF65-F5344CB8AC3E}">
        <p14:creationId xmlns:p14="http://schemas.microsoft.com/office/powerpoint/2010/main" val="11265821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9790" y="10391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9" y="2600193"/>
            <a:ext cx="6421582" cy="4914422"/>
          </a:xfrm>
          <a:prstGeom prst="rect">
            <a:avLst/>
          </a:prstGeom>
          <a:noFill/>
          <a:ln w="38100">
            <a:solidFill>
              <a:schemeClr val="tx1"/>
            </a:solidFill>
          </a:ln>
        </p:spPr>
        <p:txBody>
          <a:bodyPr wrap="square" rtlCol="0">
            <a:spAutoFit/>
          </a:bodyPr>
          <a:lstStyle/>
          <a:p>
            <a:pPr algn="ctr"/>
            <a:r>
              <a:rPr lang="en-GB" sz="3200" u="sng" dirty="0"/>
              <a:t>Response Questions</a:t>
            </a:r>
          </a:p>
          <a:p>
            <a:pPr algn="ctr"/>
            <a:endParaRPr lang="en-GB" sz="3200" u="sng" dirty="0"/>
          </a:p>
          <a:p>
            <a:pPr>
              <a:lnSpc>
                <a:spcPct val="115000"/>
              </a:lnSpc>
            </a:pPr>
            <a:r>
              <a:rPr lang="en-GB" sz="1800" dirty="0">
                <a:effectLst/>
                <a:ea typeface="Arial" panose="020B0604020202020204" pitchFamily="34" charset="0"/>
                <a:cs typeface="Calibri" panose="020F0502020204030204" pitchFamily="34" charset="0"/>
              </a:rPr>
              <a:t>1. When have you shown kindness?</a:t>
            </a:r>
          </a:p>
          <a:p>
            <a:pPr marL="342900" indent="-342900">
              <a:lnSpc>
                <a:spcPct val="115000"/>
              </a:lnSpc>
              <a:buAutoNum type="arabicPeriod"/>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2. When have you been shown kindness?</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3. How do you show kindness?</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4. How could you be more kind?</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5. Who in your life is kind to you?</a:t>
            </a:r>
          </a:p>
          <a:p>
            <a:pPr>
              <a:lnSpc>
                <a:spcPct val="115000"/>
              </a:lnSpc>
            </a:pPr>
            <a:endParaRPr lang="en-GB" sz="1800" dirty="0">
              <a:effectLst/>
              <a:ea typeface="Arial" panose="020B0604020202020204" pitchFamily="34" charset="0"/>
              <a:cs typeface="Calibri" panose="020F0502020204030204" pitchFamily="34" charset="0"/>
            </a:endParaRPr>
          </a:p>
          <a:p>
            <a:pPr>
              <a:lnSpc>
                <a:spcPct val="115000"/>
              </a:lnSpc>
            </a:pPr>
            <a:r>
              <a:rPr lang="en-GB" sz="1800" dirty="0">
                <a:effectLst/>
                <a:ea typeface="Arial" panose="020B0604020202020204" pitchFamily="34" charset="0"/>
                <a:cs typeface="Calibri" panose="020F0502020204030204" pitchFamily="34" charset="0"/>
              </a:rPr>
              <a:t>6. When someone is kind to you, how do you respond?</a:t>
            </a:r>
          </a:p>
          <a:p>
            <a:pPr>
              <a:lnSpc>
                <a:spcPct val="115000"/>
              </a:lnSpc>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55651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5771A-5A67-2455-CBDB-FBDF7E715A61}"/>
              </a:ext>
            </a:extLst>
          </p:cNvPr>
          <p:cNvSpPr txBox="1"/>
          <p:nvPr/>
        </p:nvSpPr>
        <p:spPr>
          <a:xfrm>
            <a:off x="218207" y="127715"/>
            <a:ext cx="6469195" cy="8362097"/>
          </a:xfrm>
          <a:prstGeom prst="rect">
            <a:avLst/>
          </a:prstGeom>
          <a:noFill/>
          <a:ln w="38100">
            <a:solidFill>
              <a:schemeClr val="tx1"/>
            </a:solidFill>
          </a:ln>
        </p:spPr>
        <p:txBody>
          <a:bodyPr wrap="square" rtlCol="0">
            <a:spAutoFit/>
          </a:bodyPr>
          <a:lstStyle/>
          <a:p>
            <a:pPr algn="ctr"/>
            <a:r>
              <a:rPr lang="en-GB" sz="3200" u="sng" dirty="0"/>
              <a:t>Prayers</a:t>
            </a:r>
            <a:endParaRPr lang="en-GB" sz="3200" u="sng"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GB" sz="1800" dirty="0">
                <a:effectLst/>
                <a:ea typeface="Calibri" panose="020F0502020204030204" pitchFamily="34" charset="0"/>
                <a:cs typeface="Times New Roman" panose="02020603050405020304" pitchFamily="18" charset="0"/>
              </a:rPr>
              <a:t>1. Dear God,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are sorry for the times when we have not been kind.</a:t>
            </a:r>
            <a:endParaRPr lang="en-GB" sz="1800" dirty="0">
              <a:effectLst/>
              <a:ea typeface="Calibri" panose="020F0502020204030204" pitchFamily="34" charset="0"/>
              <a:cs typeface="Times New Roman" panose="02020603050405020304" pitchFamily="18" charset="0"/>
            </a:endParaRPr>
          </a:p>
          <a:p>
            <a:pPr lvl="0">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2. Dear God,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are sorry for the times when we have ignored others’ kindness.</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3. </a:t>
            </a:r>
            <a:r>
              <a:rPr lang="en-GB" sz="1800" dirty="0">
                <a:effectLst/>
                <a:ea typeface="Calibri" panose="020F0502020204030204" pitchFamily="34" charset="0"/>
                <a:cs typeface="Times New Roman" panose="02020603050405020304" pitchFamily="18" charset="0"/>
              </a:rPr>
              <a:t>Dear Lord,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ask for the strength to be kind to all, not just who we want to be kind to.</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4. Dear Lord,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ask that we can be better at recognising kindness in our life.</a:t>
            </a:r>
            <a:endParaRPr lang="en-GB" dirty="0">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r>
              <a:rPr lang="en-GB" sz="1800" dirty="0">
                <a:effectLst/>
                <a:ea typeface="Calibri" panose="020F0502020204030204" pitchFamily="34" charset="0"/>
                <a:cs typeface="Times New Roman" panose="02020603050405020304" pitchFamily="18" charset="0"/>
              </a:rPr>
              <a:t> </a:t>
            </a: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5. Dear Lord,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thank you for giving us opportunities to be kind.</a:t>
            </a:r>
            <a:endParaRPr lang="en-GB" dirty="0">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endParaRPr lang="en-GB" sz="1800" dirty="0">
              <a:effectLst/>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sz="1800" dirty="0">
                <a:effectLst/>
                <a:ea typeface="Calibri" panose="020F0502020204030204" pitchFamily="34" charset="0"/>
                <a:cs typeface="Times New Roman" panose="02020603050405020304" pitchFamily="18" charset="0"/>
              </a:rPr>
              <a:t>6. Dear God,</a:t>
            </a:r>
          </a:p>
          <a:p>
            <a:pPr>
              <a:lnSpc>
                <a:spcPct val="107000"/>
              </a:lnSpc>
              <a:spcAft>
                <a:spcPts val="800"/>
              </a:spcAft>
              <a:tabLst>
                <a:tab pos="1971675" algn="l"/>
              </a:tabLst>
            </a:pPr>
            <a:r>
              <a:rPr lang="en-GB" sz="1800" dirty="0">
                <a:effectLst/>
                <a:ea typeface="Arial" panose="020B0604020202020204" pitchFamily="34" charset="0"/>
                <a:cs typeface="Calibri" panose="020F0502020204030204" pitchFamily="34" charset="0"/>
              </a:rPr>
              <a:t>We thank you for the people in our lives who are kind.</a:t>
            </a:r>
            <a:endParaRPr lang="en-GB" dirty="0">
              <a:ea typeface="Calibri" panose="020F0502020204030204" pitchFamily="34" charset="0"/>
              <a:cs typeface="Times New Roman" panose="02020603050405020304" pitchFamily="18" charset="0"/>
            </a:endParaRPr>
          </a:p>
          <a:p>
            <a:pPr>
              <a:lnSpc>
                <a:spcPct val="107000"/>
              </a:lnSpc>
              <a:spcAft>
                <a:spcPts val="800"/>
              </a:spcAft>
              <a:tabLst>
                <a:tab pos="1971675" algn="l"/>
              </a:tabLst>
            </a:pPr>
            <a:r>
              <a:rPr lang="en-GB" dirty="0">
                <a:ea typeface="Calibri" panose="020F0502020204030204" pitchFamily="34" charset="0"/>
                <a:cs typeface="Times New Roman" panose="02020603050405020304" pitchFamily="18" charset="0"/>
              </a:rPr>
              <a:t>Amen</a:t>
            </a:r>
          </a:p>
          <a:p>
            <a:pPr>
              <a:lnSpc>
                <a:spcPct val="107000"/>
              </a:lnSpc>
              <a:spcAft>
                <a:spcPts val="800"/>
              </a:spcAft>
              <a:tabLst>
                <a:tab pos="1971675" algn="l"/>
              </a:tabLst>
            </a:pPr>
            <a:endParaRPr lang="en-GB" sz="18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58441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2123658"/>
          </a:xfrm>
          <a:prstGeom prst="rect">
            <a:avLst/>
          </a:prstGeom>
          <a:noFill/>
        </p:spPr>
        <p:txBody>
          <a:bodyPr wrap="square" rtlCol="0">
            <a:spAutoFit/>
          </a:bodyPr>
          <a:lstStyle/>
          <a:p>
            <a:pPr algn="ctr"/>
            <a:r>
              <a:rPr lang="en-GB" sz="6600" dirty="0"/>
              <a:t>Mission</a:t>
            </a:r>
          </a:p>
          <a:p>
            <a:pPr algn="ctr"/>
            <a:r>
              <a:rPr lang="en-GB" sz="6600" dirty="0"/>
              <a:t>Ideas</a:t>
            </a:r>
          </a:p>
        </p:txBody>
      </p:sp>
    </p:spTree>
    <p:extLst>
      <p:ext uri="{BB962C8B-B14F-4D97-AF65-F5344CB8AC3E}">
        <p14:creationId xmlns:p14="http://schemas.microsoft.com/office/powerpoint/2010/main" val="6357348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9790" y="103910"/>
            <a:ext cx="2158419" cy="21820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B45771A-5A67-2455-CBDB-FBDF7E715A61}"/>
              </a:ext>
            </a:extLst>
          </p:cNvPr>
          <p:cNvSpPr txBox="1"/>
          <p:nvPr/>
        </p:nvSpPr>
        <p:spPr>
          <a:xfrm>
            <a:off x="218208" y="2661497"/>
            <a:ext cx="6421582" cy="7159781"/>
          </a:xfrm>
          <a:prstGeom prst="rect">
            <a:avLst/>
          </a:prstGeom>
          <a:noFill/>
          <a:ln w="38100">
            <a:solidFill>
              <a:schemeClr val="tx1"/>
            </a:solidFill>
          </a:ln>
        </p:spPr>
        <p:txBody>
          <a:bodyPr wrap="square" rtlCol="0">
            <a:spAutoFit/>
          </a:bodyPr>
          <a:lstStyle/>
          <a:p>
            <a:pPr algn="ctr"/>
            <a:r>
              <a:rPr lang="en-GB" sz="3200" u="sng" dirty="0"/>
              <a:t>Mission Ideas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600" dirty="0">
                <a:effectLst/>
                <a:latin typeface="Calibri" panose="020F0502020204030204" pitchFamily="34" charset="0"/>
                <a:ea typeface="Calibri" panose="020F0502020204030204" pitchFamily="34" charset="0"/>
                <a:cs typeface="Times New Roman" panose="02020603050405020304" pitchFamily="18" charset="0"/>
              </a:rPr>
              <a:t>This week spend a few moments of quiet time in prayer asking God to show you that he loves you.</a:t>
            </a:r>
          </a:p>
          <a:p>
            <a:pPr marL="342900" lvl="0" indent="-342900">
              <a:lnSpc>
                <a:spcPct val="107000"/>
              </a:lnSpc>
              <a:buFont typeface="+mj-lt"/>
              <a:buAutoNum type="arabicPeriod"/>
            </a:pPr>
            <a:r>
              <a:rPr lang="en-GB" sz="1600" dirty="0">
                <a:effectLst/>
                <a:latin typeface="Calibri" panose="020F0502020204030204" pitchFamily="34" charset="0"/>
                <a:ea typeface="Calibri" panose="020F0502020204030204" pitchFamily="34" charset="0"/>
                <a:cs typeface="Times New Roman" panose="02020603050405020304" pitchFamily="18" charset="0"/>
              </a:rPr>
              <a:t>Can you bring hope to someone this week by looking out for them if they’re going through a hard time?</a:t>
            </a:r>
          </a:p>
          <a:p>
            <a:pPr marL="342900" lvl="0" indent="-342900">
              <a:lnSpc>
                <a:spcPct val="107000"/>
              </a:lnSpc>
              <a:buFont typeface="+mj-lt"/>
              <a:buAutoNum type="arabicPeriod"/>
            </a:pPr>
            <a:r>
              <a:rPr lang="en-GB" sz="1600" dirty="0">
                <a:effectLst/>
                <a:latin typeface="Calibri" panose="020F0502020204030204" pitchFamily="34" charset="0"/>
                <a:ea typeface="Calibri" panose="020F0502020204030204" pitchFamily="34" charset="0"/>
                <a:cs typeface="Times New Roman" panose="02020603050405020304" pitchFamily="18" charset="0"/>
              </a:rPr>
              <a:t>This week spend some time in prayer asking God to help you through something difficult you might be going through. </a:t>
            </a:r>
          </a:p>
          <a:p>
            <a:pPr marL="342900" lvl="0" indent="-342900">
              <a:lnSpc>
                <a:spcPct val="107000"/>
              </a:lnSpc>
              <a:buFont typeface="+mj-lt"/>
              <a:buAutoNum type="arabicPeriod"/>
            </a:pPr>
            <a:r>
              <a:rPr lang="en-GB" sz="1600" dirty="0">
                <a:effectLst/>
                <a:latin typeface="Calibri" panose="020F0502020204030204" pitchFamily="34" charset="0"/>
                <a:ea typeface="Calibri" panose="020F0502020204030204" pitchFamily="34" charset="0"/>
                <a:cs typeface="Times New Roman" panose="02020603050405020304" pitchFamily="18" charset="0"/>
              </a:rPr>
              <a:t>This week positively give back to your school community in one way. You could try your hardest in lessons to be a good example to others to do the same. </a:t>
            </a:r>
          </a:p>
          <a:p>
            <a:pPr marL="342900" lvl="0" indent="-342900">
              <a:lnSpc>
                <a:spcPct val="107000"/>
              </a:lnSpc>
              <a:buFont typeface="+mj-lt"/>
              <a:buAutoNum type="arabicPeriod"/>
            </a:pPr>
            <a:r>
              <a:rPr lang="en-GB" sz="1600" dirty="0">
                <a:effectLst/>
                <a:latin typeface="Calibri" panose="020F0502020204030204" pitchFamily="34" charset="0"/>
                <a:ea typeface="Calibri" panose="020F0502020204030204" pitchFamily="34" charset="0"/>
                <a:cs typeface="Times New Roman" panose="02020603050405020304" pitchFamily="18" charset="0"/>
              </a:rPr>
              <a:t>Get involved with something happening in the Chapel this month. Maybe it’s lunchtime prayer, a Chaplaincy team meeting or Confession and Mass.</a:t>
            </a:r>
          </a:p>
          <a:p>
            <a:pPr marL="342900" lvl="0" indent="-342900">
              <a:lnSpc>
                <a:spcPct val="107000"/>
              </a:lnSpc>
              <a:buFont typeface="+mj-lt"/>
              <a:buAutoNum type="arabicPeriod"/>
            </a:pPr>
            <a:r>
              <a:rPr lang="en-GB" sz="1600" dirty="0">
                <a:effectLst/>
                <a:latin typeface="Calibri" panose="020F0502020204030204" pitchFamily="34" charset="0"/>
                <a:ea typeface="Calibri" panose="020F0502020204030204" pitchFamily="34" charset="0"/>
                <a:cs typeface="Times New Roman" panose="02020603050405020304" pitchFamily="18" charset="0"/>
              </a:rPr>
              <a:t>Thank God for something good in your life this week. What is something that feels like a blessing to you? Maybe it’s your friends or family. </a:t>
            </a:r>
          </a:p>
          <a:p>
            <a:pPr marL="342900" lvl="0" indent="-342900">
              <a:lnSpc>
                <a:spcPct val="107000"/>
              </a:lnSpc>
              <a:buFont typeface="+mj-lt"/>
              <a:buAutoNum type="arabicPeriod"/>
            </a:pPr>
            <a:r>
              <a:rPr lang="en-GB" sz="1600" dirty="0">
                <a:effectLst/>
                <a:latin typeface="Calibri" panose="020F0502020204030204" pitchFamily="34" charset="0"/>
                <a:ea typeface="Calibri" panose="020F0502020204030204" pitchFamily="34" charset="0"/>
                <a:cs typeface="Times New Roman" panose="02020603050405020304" pitchFamily="18" charset="0"/>
              </a:rPr>
              <a:t>Tell someone something good about themselves.</a:t>
            </a:r>
          </a:p>
          <a:p>
            <a:pPr marL="342900" lvl="0" indent="-342900">
              <a:lnSpc>
                <a:spcPct val="107000"/>
              </a:lnSpc>
              <a:buFont typeface="+mj-lt"/>
              <a:buAutoNum type="arabicPeriod"/>
            </a:pPr>
            <a:r>
              <a:rPr lang="en-GB" sz="1600" dirty="0">
                <a:effectLst/>
                <a:latin typeface="Calibri" panose="020F0502020204030204" pitchFamily="34" charset="0"/>
                <a:ea typeface="Calibri" panose="020F0502020204030204" pitchFamily="34" charset="0"/>
                <a:cs typeface="Times New Roman" panose="02020603050405020304" pitchFamily="18" charset="0"/>
              </a:rPr>
              <a:t>Spend some time without your phone today and think about what you can do peacefully. Being peaceful allows others to feel calm as well. </a:t>
            </a:r>
          </a:p>
          <a:p>
            <a:pPr marL="342900" lvl="0" indent="-342900">
              <a:lnSpc>
                <a:spcPct val="107000"/>
              </a:lnSpc>
              <a:spcAft>
                <a:spcPts val="800"/>
              </a:spcAft>
              <a:buFont typeface="+mj-lt"/>
              <a:buAutoNum type="arabicPeriod"/>
            </a:pPr>
            <a:r>
              <a:rPr lang="en-GB" sz="1600" dirty="0">
                <a:effectLst/>
                <a:latin typeface="Calibri" panose="020F0502020204030204" pitchFamily="34" charset="0"/>
                <a:ea typeface="Calibri" panose="020F0502020204030204" pitchFamily="34" charset="0"/>
                <a:cs typeface="Times New Roman" panose="02020603050405020304" pitchFamily="18" charset="0"/>
              </a:rPr>
              <a:t>The kindness that Jesus shows in the Gospels is one where he is kind, even to those who don’t like him. Kindness isn’t easy as it requires showing respect and care for everyone-even those we disagree with. Your mission this week is to try and only say kind, upbuilding things about other people. If you notice yourself gossiping or saying something unkind to or about someone, stop and remember the example Jesus gave. </a:t>
            </a:r>
          </a:p>
        </p:txBody>
      </p:sp>
    </p:spTree>
    <p:extLst>
      <p:ext uri="{BB962C8B-B14F-4D97-AF65-F5344CB8AC3E}">
        <p14:creationId xmlns:p14="http://schemas.microsoft.com/office/powerpoint/2010/main" val="36632258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2123658"/>
          </a:xfrm>
          <a:prstGeom prst="rect">
            <a:avLst/>
          </a:prstGeom>
          <a:noFill/>
        </p:spPr>
        <p:txBody>
          <a:bodyPr wrap="square" rtlCol="0">
            <a:spAutoFit/>
          </a:bodyPr>
          <a:lstStyle/>
          <a:p>
            <a:pPr algn="ctr"/>
            <a:r>
              <a:rPr lang="en-GB" sz="6600" dirty="0"/>
              <a:t>Planning Sheet</a:t>
            </a:r>
          </a:p>
        </p:txBody>
      </p:sp>
    </p:spTree>
    <p:extLst>
      <p:ext uri="{BB962C8B-B14F-4D97-AF65-F5344CB8AC3E}">
        <p14:creationId xmlns:p14="http://schemas.microsoft.com/office/powerpoint/2010/main" val="6057153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5">
            <a:extLst>
              <a:ext uri="{FF2B5EF4-FFF2-40B4-BE49-F238E27FC236}">
                <a16:creationId xmlns:a16="http://schemas.microsoft.com/office/drawing/2014/main" id="{6351777C-7B7F-4954-92EB-329B62C730FD}"/>
              </a:ext>
            </a:extLst>
          </p:cNvPr>
          <p:cNvGraphicFramePr>
            <a:graphicFrameLocks noGrp="1"/>
          </p:cNvGraphicFramePr>
          <p:nvPr>
            <p:extLst>
              <p:ext uri="{D42A27DB-BD31-4B8C-83A1-F6EECF244321}">
                <p14:modId xmlns:p14="http://schemas.microsoft.com/office/powerpoint/2010/main" val="2454384833"/>
              </p:ext>
            </p:extLst>
          </p:nvPr>
        </p:nvGraphicFramePr>
        <p:xfrm>
          <a:off x="161162" y="576738"/>
          <a:ext cx="6577966" cy="9272584"/>
        </p:xfrm>
        <a:graphic>
          <a:graphicData uri="http://schemas.openxmlformats.org/drawingml/2006/table">
            <a:tbl>
              <a:tblPr firstRow="1" bandRow="1">
                <a:tableStyleId>{616DA210-FB5B-4158-B5E0-FEB733F419BA}</a:tableStyleId>
              </a:tblPr>
              <a:tblGrid>
                <a:gridCol w="1762888">
                  <a:extLst>
                    <a:ext uri="{9D8B030D-6E8A-4147-A177-3AD203B41FA5}">
                      <a16:colId xmlns:a16="http://schemas.microsoft.com/office/drawing/2014/main" val="1324745492"/>
                    </a:ext>
                  </a:extLst>
                </a:gridCol>
                <a:gridCol w="4815078">
                  <a:extLst>
                    <a:ext uri="{9D8B030D-6E8A-4147-A177-3AD203B41FA5}">
                      <a16:colId xmlns:a16="http://schemas.microsoft.com/office/drawing/2014/main" val="1211864278"/>
                    </a:ext>
                  </a:extLst>
                </a:gridCol>
              </a:tblGrid>
              <a:tr h="430052">
                <a:tc gridSpan="2">
                  <a:txBody>
                    <a:bodyPr/>
                    <a:lstStyle/>
                    <a:p>
                      <a:r>
                        <a:rPr lang="en-GB" sz="1200" dirty="0"/>
                        <a:t>Theme:</a:t>
                      </a:r>
                    </a:p>
                  </a:txBody>
                  <a:tcPr>
                    <a:solidFill>
                      <a:srgbClr val="A3A3A3"/>
                    </a:solidFill>
                  </a:tcPr>
                </a:tc>
                <a:tc hMerge="1">
                  <a:txBody>
                    <a:bodyPr/>
                    <a:lstStyle/>
                    <a:p>
                      <a:endParaRPr lang="en-GB"/>
                    </a:p>
                  </a:txBody>
                  <a:tcPr/>
                </a:tc>
                <a:extLst>
                  <a:ext uri="{0D108BD9-81ED-4DB2-BD59-A6C34878D82A}">
                    <a16:rowId xmlns:a16="http://schemas.microsoft.com/office/drawing/2014/main" val="823885444"/>
                  </a:ext>
                </a:extLst>
              </a:tr>
              <a:tr h="0">
                <a:tc>
                  <a:txBody>
                    <a:bodyPr/>
                    <a:lstStyle/>
                    <a:p>
                      <a:r>
                        <a:rPr lang="en-GB" sz="1200" dirty="0"/>
                        <a:t>Order of events</a:t>
                      </a:r>
                    </a:p>
                  </a:txBody>
                  <a:tcPr>
                    <a:solidFill>
                      <a:schemeClr val="bg1">
                        <a:alpha val="20000"/>
                      </a:schemeClr>
                    </a:solidFill>
                  </a:tcPr>
                </a:tc>
                <a:tc>
                  <a:txBody>
                    <a:bodyPr/>
                    <a:lstStyle/>
                    <a:p>
                      <a:r>
                        <a:rPr lang="en-GB" sz="1200" dirty="0"/>
                        <a:t>Your plan</a:t>
                      </a:r>
                    </a:p>
                  </a:txBody>
                  <a:tcPr>
                    <a:solidFill>
                      <a:schemeClr val="bg1">
                        <a:alpha val="20000"/>
                      </a:schemeClr>
                    </a:solidFill>
                  </a:tcPr>
                </a:tc>
                <a:extLst>
                  <a:ext uri="{0D108BD9-81ED-4DB2-BD59-A6C34878D82A}">
                    <a16:rowId xmlns:a16="http://schemas.microsoft.com/office/drawing/2014/main" val="2528362711"/>
                  </a:ext>
                </a:extLst>
              </a:tr>
              <a:tr h="0">
                <a:tc>
                  <a:txBody>
                    <a:bodyPr/>
                    <a:lstStyle/>
                    <a:p>
                      <a:r>
                        <a:rPr lang="en-GB" sz="1200" dirty="0"/>
                        <a:t>1. Sign of the Cross</a:t>
                      </a:r>
                    </a:p>
                  </a:txBody>
                  <a:tcPr>
                    <a:solidFill>
                      <a:schemeClr val="bg1">
                        <a:alpha val="20000"/>
                      </a:schemeClr>
                    </a:solidFill>
                  </a:tcPr>
                </a:tc>
                <a:tc>
                  <a:txBody>
                    <a:bodyPr/>
                    <a:lstStyle/>
                    <a:p>
                      <a:r>
                        <a:rPr lang="en-GB" sz="1200" dirty="0"/>
                        <a:t>We begin this liturgical prayer by recognising we are in the presence of God by making the sign of the cross together.</a:t>
                      </a:r>
                    </a:p>
                    <a:p>
                      <a:endParaRPr lang="en-GB" sz="1200" dirty="0"/>
                    </a:p>
                    <a:p>
                      <a:r>
                        <a:rPr lang="en-GB" sz="1200" dirty="0"/>
                        <a:t>In the name of the Father, and of the Son, and of the Holy Spirit. Amen.</a:t>
                      </a:r>
                    </a:p>
                  </a:txBody>
                  <a:tcPr/>
                </a:tc>
                <a:extLst>
                  <a:ext uri="{0D108BD9-81ED-4DB2-BD59-A6C34878D82A}">
                    <a16:rowId xmlns:a16="http://schemas.microsoft.com/office/drawing/2014/main" val="689072387"/>
                  </a:ext>
                </a:extLst>
              </a:tr>
              <a:tr h="430052">
                <a:tc>
                  <a:txBody>
                    <a:bodyPr/>
                    <a:lstStyle/>
                    <a:p>
                      <a:r>
                        <a:rPr lang="en-GB" sz="1200" dirty="0"/>
                        <a:t>2. Introduce the theme</a:t>
                      </a:r>
                    </a:p>
                  </a:txBody>
                  <a:tcPr>
                    <a:solidFill>
                      <a:srgbClr val="B29FF7"/>
                    </a:solidFill>
                  </a:tcPr>
                </a:tc>
                <a:tc>
                  <a:txBody>
                    <a:bodyPr/>
                    <a:lstStyle/>
                    <a:p>
                      <a:r>
                        <a:rPr lang="en-GB" sz="1200" dirty="0"/>
                        <a:t>This week we are focusing on the theme _____________</a:t>
                      </a:r>
                    </a:p>
                  </a:txBody>
                  <a:tcPr>
                    <a:solidFill>
                      <a:srgbClr val="B29FF7"/>
                    </a:solidFill>
                  </a:tcPr>
                </a:tc>
                <a:extLst>
                  <a:ext uri="{0D108BD9-81ED-4DB2-BD59-A6C34878D82A}">
                    <a16:rowId xmlns:a16="http://schemas.microsoft.com/office/drawing/2014/main" val="1062625519"/>
                  </a:ext>
                </a:extLst>
              </a:tr>
              <a:tr h="430052">
                <a:tc>
                  <a:txBody>
                    <a:bodyPr/>
                    <a:lstStyle/>
                    <a:p>
                      <a:r>
                        <a:rPr lang="en-GB" sz="1200" dirty="0"/>
                        <a:t>3. The Word</a:t>
                      </a:r>
                    </a:p>
                  </a:txBody>
                  <a:tcPr>
                    <a:solidFill>
                      <a:srgbClr val="FFFF99"/>
                    </a:solidFill>
                  </a:tcPr>
                </a:tc>
                <a:tc>
                  <a:txBody>
                    <a:bodyPr/>
                    <a:lstStyle/>
                    <a:p>
                      <a:endParaRPr lang="en-GB" sz="1200" dirty="0"/>
                    </a:p>
                    <a:p>
                      <a:endParaRPr lang="en-GB" sz="1200" dirty="0"/>
                    </a:p>
                    <a:p>
                      <a:endParaRPr lang="en-GB" sz="1200" dirty="0"/>
                    </a:p>
                    <a:p>
                      <a:endParaRPr lang="en-GB" sz="1200" dirty="0"/>
                    </a:p>
                  </a:txBody>
                  <a:tcPr>
                    <a:solidFill>
                      <a:srgbClr val="FFFF99"/>
                    </a:solidFill>
                  </a:tcPr>
                </a:tc>
                <a:extLst>
                  <a:ext uri="{0D108BD9-81ED-4DB2-BD59-A6C34878D82A}">
                    <a16:rowId xmlns:a16="http://schemas.microsoft.com/office/drawing/2014/main" val="2469689026"/>
                  </a:ext>
                </a:extLst>
              </a:tr>
              <a:tr h="430052">
                <a:tc>
                  <a:txBody>
                    <a:bodyPr/>
                    <a:lstStyle/>
                    <a:p>
                      <a:r>
                        <a:rPr lang="en-GB" sz="1200" dirty="0"/>
                        <a:t>4. Response</a:t>
                      </a:r>
                    </a:p>
                    <a:p>
                      <a:r>
                        <a:rPr lang="en-GB" sz="1200" dirty="0"/>
                        <a:t>What does this scripture make you think/feel?</a:t>
                      </a:r>
                    </a:p>
                    <a:p>
                      <a:r>
                        <a:rPr lang="en-GB" sz="1200" dirty="0"/>
                        <a:t>What about the theme? Where have you seen/experienced this?</a:t>
                      </a:r>
                    </a:p>
                  </a:txBody>
                  <a:tcPr>
                    <a:solidFill>
                      <a:srgbClr val="B29FF7"/>
                    </a:solidFill>
                  </a:tcPr>
                </a:tc>
                <a:tc>
                  <a:txBody>
                    <a:bodyPr/>
                    <a:lstStyle/>
                    <a:p>
                      <a:endParaRPr lang="en-GB" sz="1200" dirty="0"/>
                    </a:p>
                  </a:txBody>
                  <a:tcPr>
                    <a:solidFill>
                      <a:srgbClr val="B29FF7"/>
                    </a:solidFill>
                  </a:tcPr>
                </a:tc>
                <a:extLst>
                  <a:ext uri="{0D108BD9-81ED-4DB2-BD59-A6C34878D82A}">
                    <a16:rowId xmlns:a16="http://schemas.microsoft.com/office/drawing/2014/main" val="1359629220"/>
                  </a:ext>
                </a:extLst>
              </a:tr>
              <a:tr h="430052">
                <a:tc>
                  <a:txBody>
                    <a:bodyPr/>
                    <a:lstStyle/>
                    <a:p>
                      <a:r>
                        <a:rPr lang="en-GB" sz="1200" dirty="0"/>
                        <a:t>5. Response questions</a:t>
                      </a:r>
                    </a:p>
                    <a:p>
                      <a:r>
                        <a:rPr lang="en-GB" sz="1200" dirty="0"/>
                        <a:t>Provide all with the opportunity to respond to the theme and the word.</a:t>
                      </a:r>
                    </a:p>
                    <a:p>
                      <a:r>
                        <a:rPr lang="en-GB" sz="1200" dirty="0"/>
                        <a:t>Choose your response questions (no more than two) carefully.</a:t>
                      </a:r>
                    </a:p>
                    <a:p>
                      <a:r>
                        <a:rPr lang="en-GB" sz="1200" dirty="0"/>
                        <a:t>Ask your form leader to play some reflective music or sit in silence. </a:t>
                      </a:r>
                    </a:p>
                  </a:txBody>
                  <a:tcPr>
                    <a:solidFill>
                      <a:srgbClr val="FFFF99"/>
                    </a:solidFill>
                  </a:tcPr>
                </a:tc>
                <a:tc>
                  <a:txBody>
                    <a:bodyPr/>
                    <a:lstStyle/>
                    <a:p>
                      <a:r>
                        <a:rPr lang="en-GB" sz="1200" dirty="0"/>
                        <a:t>Now, through a period of silent reflection, think about the following questions and how they link to our theme and scripture…</a:t>
                      </a:r>
                    </a:p>
                    <a:p>
                      <a:endParaRPr lang="en-GB" sz="1200" dirty="0"/>
                    </a:p>
                    <a:p>
                      <a:r>
                        <a:rPr lang="en-GB" sz="1200" dirty="0"/>
                        <a:t>1.</a:t>
                      </a:r>
                    </a:p>
                    <a:p>
                      <a:endParaRPr lang="en-GB" sz="1200" dirty="0"/>
                    </a:p>
                    <a:p>
                      <a:r>
                        <a:rPr lang="en-GB" sz="1200" dirty="0"/>
                        <a:t>Pause for 1 minute…</a:t>
                      </a:r>
                    </a:p>
                    <a:p>
                      <a:endParaRPr lang="en-GB" sz="1200" dirty="0"/>
                    </a:p>
                    <a:p>
                      <a:r>
                        <a:rPr lang="en-GB" sz="1200" dirty="0"/>
                        <a:t>2. </a:t>
                      </a:r>
                    </a:p>
                    <a:p>
                      <a:endParaRPr lang="en-GB" sz="1200" dirty="0"/>
                    </a:p>
                    <a:p>
                      <a:r>
                        <a:rPr lang="en-GB" sz="1200" dirty="0"/>
                        <a:t>Pause for 1 minute…</a:t>
                      </a:r>
                    </a:p>
                  </a:txBody>
                  <a:tcPr>
                    <a:solidFill>
                      <a:srgbClr val="FFFF99"/>
                    </a:solidFill>
                  </a:tcPr>
                </a:tc>
                <a:extLst>
                  <a:ext uri="{0D108BD9-81ED-4DB2-BD59-A6C34878D82A}">
                    <a16:rowId xmlns:a16="http://schemas.microsoft.com/office/drawing/2014/main" val="3970168700"/>
                  </a:ext>
                </a:extLst>
              </a:tr>
              <a:tr h="430052">
                <a:tc>
                  <a:txBody>
                    <a:bodyPr/>
                    <a:lstStyle/>
                    <a:p>
                      <a:r>
                        <a:rPr lang="en-GB" sz="1200" dirty="0"/>
                        <a:t>6. Prayer</a:t>
                      </a:r>
                    </a:p>
                  </a:txBody>
                  <a:tcPr>
                    <a:solidFill>
                      <a:srgbClr val="FFFF99"/>
                    </a:solidFill>
                  </a:tcPr>
                </a:tc>
                <a:tc>
                  <a:txBody>
                    <a:bodyPr/>
                    <a:lstStyle/>
                    <a:p>
                      <a:endParaRPr lang="en-GB" sz="1200" dirty="0"/>
                    </a:p>
                    <a:p>
                      <a:endParaRPr lang="en-GB" sz="1200" dirty="0"/>
                    </a:p>
                    <a:p>
                      <a:endParaRPr lang="en-GB" sz="1200" dirty="0"/>
                    </a:p>
                    <a:p>
                      <a:endParaRPr lang="en-GB" sz="1200" dirty="0"/>
                    </a:p>
                  </a:txBody>
                  <a:tcPr>
                    <a:solidFill>
                      <a:srgbClr val="FFFF99"/>
                    </a:solidFill>
                  </a:tcPr>
                </a:tc>
                <a:extLst>
                  <a:ext uri="{0D108BD9-81ED-4DB2-BD59-A6C34878D82A}">
                    <a16:rowId xmlns:a16="http://schemas.microsoft.com/office/drawing/2014/main" val="1653620682"/>
                  </a:ext>
                </a:extLst>
              </a:tr>
              <a:tr h="430052">
                <a:tc>
                  <a:txBody>
                    <a:bodyPr/>
                    <a:lstStyle/>
                    <a:p>
                      <a:r>
                        <a:rPr lang="en-GB" sz="1200" dirty="0"/>
                        <a:t>7. Mission</a:t>
                      </a:r>
                    </a:p>
                    <a:p>
                      <a:r>
                        <a:rPr lang="en-GB" sz="1200" dirty="0"/>
                        <a:t>Give everyone present a mission to complete today/for the rest of the week. Make this something real and practical. Something that can actually be done.</a:t>
                      </a:r>
                    </a:p>
                  </a:txBody>
                  <a:tcPr>
                    <a:solidFill>
                      <a:srgbClr val="B29FF7"/>
                    </a:solidFill>
                  </a:tcPr>
                </a:tc>
                <a:tc>
                  <a:txBody>
                    <a:bodyPr/>
                    <a:lstStyle/>
                    <a:p>
                      <a:endParaRPr lang="en-GB" sz="1200" dirty="0"/>
                    </a:p>
                  </a:txBody>
                  <a:tcPr>
                    <a:solidFill>
                      <a:srgbClr val="B29FF7"/>
                    </a:solidFill>
                  </a:tcPr>
                </a:tc>
                <a:extLst>
                  <a:ext uri="{0D108BD9-81ED-4DB2-BD59-A6C34878D82A}">
                    <a16:rowId xmlns:a16="http://schemas.microsoft.com/office/drawing/2014/main" val="2632868543"/>
                  </a:ext>
                </a:extLst>
              </a:tr>
              <a:tr h="430052">
                <a:tc>
                  <a:txBody>
                    <a:bodyPr/>
                    <a:lstStyle/>
                    <a:p>
                      <a:r>
                        <a:rPr lang="en-GB" sz="1200" dirty="0"/>
                        <a:t>8. Sign of the Cross</a:t>
                      </a:r>
                    </a:p>
                  </a:txBody>
                  <a:tcPr>
                    <a:solidFill>
                      <a:schemeClr val="bg1">
                        <a:alpha val="20000"/>
                      </a:schemeClr>
                    </a:solidFill>
                  </a:tcPr>
                </a:tc>
                <a:tc>
                  <a:txBody>
                    <a:bodyPr/>
                    <a:lstStyle/>
                    <a:p>
                      <a:r>
                        <a:rPr lang="en-GB" sz="1200" dirty="0"/>
                        <a:t>We finish this liturgical prayer by making the sign of the cross together.</a:t>
                      </a:r>
                    </a:p>
                    <a:p>
                      <a:endParaRPr lang="en-GB" sz="1200" dirty="0"/>
                    </a:p>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t>In the name of the Father, and of the Son, and of the Holy Spirit. Amen.</a:t>
                      </a:r>
                    </a:p>
                    <a:p>
                      <a:endParaRPr lang="en-GB" sz="1200" dirty="0"/>
                    </a:p>
                  </a:txBody>
                  <a:tcPr>
                    <a:solidFill>
                      <a:schemeClr val="bg1">
                        <a:alpha val="20000"/>
                      </a:schemeClr>
                    </a:solidFill>
                  </a:tcPr>
                </a:tc>
                <a:extLst>
                  <a:ext uri="{0D108BD9-81ED-4DB2-BD59-A6C34878D82A}">
                    <a16:rowId xmlns:a16="http://schemas.microsoft.com/office/drawing/2014/main" val="3864785252"/>
                  </a:ext>
                </a:extLst>
              </a:tr>
            </a:tbl>
          </a:graphicData>
        </a:graphic>
      </p:graphicFrame>
      <p:sp>
        <p:nvSpPr>
          <p:cNvPr id="3" name="TextBox 2">
            <a:extLst>
              <a:ext uri="{FF2B5EF4-FFF2-40B4-BE49-F238E27FC236}">
                <a16:creationId xmlns:a16="http://schemas.microsoft.com/office/drawing/2014/main" id="{D9D7854C-2764-AD1C-5753-BFDF8F7B41A4}"/>
              </a:ext>
            </a:extLst>
          </p:cNvPr>
          <p:cNvSpPr txBox="1"/>
          <p:nvPr/>
        </p:nvSpPr>
        <p:spPr>
          <a:xfrm>
            <a:off x="124239" y="0"/>
            <a:ext cx="3429000" cy="584775"/>
          </a:xfrm>
          <a:prstGeom prst="rect">
            <a:avLst/>
          </a:prstGeom>
          <a:noFill/>
        </p:spPr>
        <p:txBody>
          <a:bodyPr wrap="square">
            <a:spAutoFit/>
          </a:bodyPr>
          <a:lstStyle/>
          <a:p>
            <a:r>
              <a:rPr lang="en-GB" sz="32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a:t>
            </a:r>
            <a:r>
              <a:rPr lang="en-GB" sz="1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lanning Sheet</a:t>
            </a:r>
            <a:endParaRPr lang="en-GB" sz="105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8464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Text&#10;&#10;Description automatically generated">
            <a:extLst>
              <a:ext uri="{FF2B5EF4-FFF2-40B4-BE49-F238E27FC236}">
                <a16:creationId xmlns:a16="http://schemas.microsoft.com/office/drawing/2014/main" id="{C1E8008D-08DE-4D59-840E-D621E5570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35" y="1703817"/>
            <a:ext cx="3184525" cy="32194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F8F8BF-9363-D12D-817F-1549A4738AA5}"/>
              </a:ext>
            </a:extLst>
          </p:cNvPr>
          <p:cNvSpPr txBox="1"/>
          <p:nvPr/>
        </p:nvSpPr>
        <p:spPr>
          <a:xfrm>
            <a:off x="955962" y="5721961"/>
            <a:ext cx="4946073" cy="3139321"/>
          </a:xfrm>
          <a:prstGeom prst="rect">
            <a:avLst/>
          </a:prstGeom>
          <a:noFill/>
        </p:spPr>
        <p:txBody>
          <a:bodyPr wrap="square" rtlCol="0">
            <a:spAutoFit/>
          </a:bodyPr>
          <a:lstStyle/>
          <a:p>
            <a:pPr algn="ctr"/>
            <a:r>
              <a:rPr lang="en-GB" sz="6600" dirty="0"/>
              <a:t>A Liturgical Prayer Examples</a:t>
            </a:r>
          </a:p>
        </p:txBody>
      </p:sp>
    </p:spTree>
    <p:extLst>
      <p:ext uri="{BB962C8B-B14F-4D97-AF65-F5344CB8AC3E}">
        <p14:creationId xmlns:p14="http://schemas.microsoft.com/office/powerpoint/2010/main" val="40486221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5">
            <a:extLst>
              <a:ext uri="{FF2B5EF4-FFF2-40B4-BE49-F238E27FC236}">
                <a16:creationId xmlns:a16="http://schemas.microsoft.com/office/drawing/2014/main" id="{6351777C-7B7F-4954-92EB-329B62C730FD}"/>
              </a:ext>
            </a:extLst>
          </p:cNvPr>
          <p:cNvGraphicFramePr>
            <a:graphicFrameLocks noGrp="1"/>
          </p:cNvGraphicFramePr>
          <p:nvPr>
            <p:extLst>
              <p:ext uri="{D42A27DB-BD31-4B8C-83A1-F6EECF244321}">
                <p14:modId xmlns:p14="http://schemas.microsoft.com/office/powerpoint/2010/main" val="135358965"/>
              </p:ext>
            </p:extLst>
          </p:nvPr>
        </p:nvGraphicFramePr>
        <p:xfrm>
          <a:off x="161162" y="576738"/>
          <a:ext cx="6577966" cy="9335576"/>
        </p:xfrm>
        <a:graphic>
          <a:graphicData uri="http://schemas.openxmlformats.org/drawingml/2006/table">
            <a:tbl>
              <a:tblPr firstRow="1" bandRow="1">
                <a:tableStyleId>{616DA210-FB5B-4158-B5E0-FEB733F419BA}</a:tableStyleId>
              </a:tblPr>
              <a:tblGrid>
                <a:gridCol w="1762888">
                  <a:extLst>
                    <a:ext uri="{9D8B030D-6E8A-4147-A177-3AD203B41FA5}">
                      <a16:colId xmlns:a16="http://schemas.microsoft.com/office/drawing/2014/main" val="1324745492"/>
                    </a:ext>
                  </a:extLst>
                </a:gridCol>
                <a:gridCol w="4815078">
                  <a:extLst>
                    <a:ext uri="{9D8B030D-6E8A-4147-A177-3AD203B41FA5}">
                      <a16:colId xmlns:a16="http://schemas.microsoft.com/office/drawing/2014/main" val="1211864278"/>
                    </a:ext>
                  </a:extLst>
                </a:gridCol>
              </a:tblGrid>
              <a:tr h="430052">
                <a:tc gridSpan="2">
                  <a:txBody>
                    <a:bodyPr/>
                    <a:lstStyle/>
                    <a:p>
                      <a:r>
                        <a:rPr lang="en-GB" sz="1200"/>
                        <a:t>Theme: Hope</a:t>
                      </a:r>
                      <a:endParaRPr lang="en-GB" sz="1200" dirty="0"/>
                    </a:p>
                  </a:txBody>
                  <a:tcPr>
                    <a:solidFill>
                      <a:srgbClr val="A3A3A3"/>
                    </a:solidFill>
                  </a:tcPr>
                </a:tc>
                <a:tc hMerge="1">
                  <a:txBody>
                    <a:bodyPr/>
                    <a:lstStyle/>
                    <a:p>
                      <a:endParaRPr lang="en-GB"/>
                    </a:p>
                  </a:txBody>
                  <a:tcPr/>
                </a:tc>
                <a:extLst>
                  <a:ext uri="{0D108BD9-81ED-4DB2-BD59-A6C34878D82A}">
                    <a16:rowId xmlns:a16="http://schemas.microsoft.com/office/drawing/2014/main" val="823885444"/>
                  </a:ext>
                </a:extLst>
              </a:tr>
              <a:tr h="0">
                <a:tc>
                  <a:txBody>
                    <a:bodyPr/>
                    <a:lstStyle/>
                    <a:p>
                      <a:r>
                        <a:rPr lang="en-GB" sz="1200" dirty="0"/>
                        <a:t>Order of events</a:t>
                      </a:r>
                    </a:p>
                  </a:txBody>
                  <a:tcPr>
                    <a:solidFill>
                      <a:schemeClr val="bg1">
                        <a:alpha val="20000"/>
                      </a:schemeClr>
                    </a:solidFill>
                  </a:tcPr>
                </a:tc>
                <a:tc>
                  <a:txBody>
                    <a:bodyPr/>
                    <a:lstStyle/>
                    <a:p>
                      <a:r>
                        <a:rPr lang="en-GB" sz="1200" dirty="0"/>
                        <a:t>Your plan</a:t>
                      </a:r>
                    </a:p>
                  </a:txBody>
                  <a:tcPr>
                    <a:solidFill>
                      <a:schemeClr val="bg1">
                        <a:alpha val="20000"/>
                      </a:schemeClr>
                    </a:solidFill>
                  </a:tcPr>
                </a:tc>
                <a:extLst>
                  <a:ext uri="{0D108BD9-81ED-4DB2-BD59-A6C34878D82A}">
                    <a16:rowId xmlns:a16="http://schemas.microsoft.com/office/drawing/2014/main" val="2528362711"/>
                  </a:ext>
                </a:extLst>
              </a:tr>
              <a:tr h="0">
                <a:tc>
                  <a:txBody>
                    <a:bodyPr/>
                    <a:lstStyle/>
                    <a:p>
                      <a:r>
                        <a:rPr lang="en-GB" sz="1200" dirty="0"/>
                        <a:t>1. Sign of the Cross</a:t>
                      </a:r>
                    </a:p>
                  </a:txBody>
                  <a:tcPr>
                    <a:solidFill>
                      <a:schemeClr val="bg1">
                        <a:alpha val="20000"/>
                      </a:schemeClr>
                    </a:solidFill>
                  </a:tcPr>
                </a:tc>
                <a:tc>
                  <a:txBody>
                    <a:bodyPr/>
                    <a:lstStyle/>
                    <a:p>
                      <a:r>
                        <a:rPr lang="en-GB" sz="1200" dirty="0"/>
                        <a:t>We begin this liturgical prayer by recognising we are in the presence of God by making the sign of the cross together.</a:t>
                      </a:r>
                    </a:p>
                    <a:p>
                      <a:endParaRPr lang="en-GB" sz="1200" dirty="0"/>
                    </a:p>
                    <a:p>
                      <a:r>
                        <a:rPr lang="en-GB" sz="1200" dirty="0"/>
                        <a:t>In the name of the Father, and of the Son, and of the Holy Spirit. Amen.</a:t>
                      </a:r>
                    </a:p>
                    <a:p>
                      <a:endParaRPr lang="en-GB" sz="1200" dirty="0"/>
                    </a:p>
                  </a:txBody>
                  <a:tcPr/>
                </a:tc>
                <a:extLst>
                  <a:ext uri="{0D108BD9-81ED-4DB2-BD59-A6C34878D82A}">
                    <a16:rowId xmlns:a16="http://schemas.microsoft.com/office/drawing/2014/main" val="689072387"/>
                  </a:ext>
                </a:extLst>
              </a:tr>
              <a:tr h="430052">
                <a:tc>
                  <a:txBody>
                    <a:bodyPr/>
                    <a:lstStyle/>
                    <a:p>
                      <a:r>
                        <a:rPr lang="en-GB" sz="1200" dirty="0"/>
                        <a:t>2. Introduce the theme</a:t>
                      </a:r>
                    </a:p>
                  </a:txBody>
                  <a:tcPr>
                    <a:solidFill>
                      <a:srgbClr val="B29FF7"/>
                    </a:solidFill>
                  </a:tcPr>
                </a:tc>
                <a:tc>
                  <a:txBody>
                    <a:bodyPr/>
                    <a:lstStyle/>
                    <a:p>
                      <a:r>
                        <a:rPr lang="en-GB" sz="1200" dirty="0"/>
                        <a:t>This week we are focusing on the theme HOPE.</a:t>
                      </a:r>
                    </a:p>
                  </a:txBody>
                  <a:tcPr>
                    <a:solidFill>
                      <a:srgbClr val="B29FF7"/>
                    </a:solidFill>
                  </a:tcPr>
                </a:tc>
                <a:extLst>
                  <a:ext uri="{0D108BD9-81ED-4DB2-BD59-A6C34878D82A}">
                    <a16:rowId xmlns:a16="http://schemas.microsoft.com/office/drawing/2014/main" val="1062625519"/>
                  </a:ext>
                </a:extLst>
              </a:tr>
              <a:tr h="430052">
                <a:tc>
                  <a:txBody>
                    <a:bodyPr/>
                    <a:lstStyle/>
                    <a:p>
                      <a:r>
                        <a:rPr lang="en-GB" sz="1200" dirty="0"/>
                        <a:t>3. The Word</a:t>
                      </a:r>
                    </a:p>
                  </a:txBody>
                  <a:tcPr>
                    <a:solidFill>
                      <a:srgbClr val="FFFF99"/>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cs typeface="Times New Roman" panose="02020603050405020304" pitchFamily="18" charset="0"/>
                        </a:rPr>
                        <a:t>Philippians 4:13 ‘I can do all things through Christ who strengthens me’</a:t>
                      </a:r>
                    </a:p>
                    <a:p>
                      <a:endParaRPr lang="en-GB" sz="1200" dirty="0"/>
                    </a:p>
                  </a:txBody>
                  <a:tcPr>
                    <a:solidFill>
                      <a:srgbClr val="FFFF99"/>
                    </a:solidFill>
                  </a:tcPr>
                </a:tc>
                <a:extLst>
                  <a:ext uri="{0D108BD9-81ED-4DB2-BD59-A6C34878D82A}">
                    <a16:rowId xmlns:a16="http://schemas.microsoft.com/office/drawing/2014/main" val="2469689026"/>
                  </a:ext>
                </a:extLst>
              </a:tr>
              <a:tr h="430052">
                <a:tc>
                  <a:txBody>
                    <a:bodyPr/>
                    <a:lstStyle/>
                    <a:p>
                      <a:r>
                        <a:rPr lang="en-GB" sz="1200" dirty="0"/>
                        <a:t>4. Response</a:t>
                      </a:r>
                    </a:p>
                    <a:p>
                      <a:r>
                        <a:rPr lang="en-GB" sz="1200" dirty="0"/>
                        <a:t>What does this scripture make you think/feel?</a:t>
                      </a:r>
                    </a:p>
                    <a:p>
                      <a:r>
                        <a:rPr lang="en-GB" sz="1200" dirty="0"/>
                        <a:t>What about the theme? Where have you seen/experienced this?</a:t>
                      </a:r>
                    </a:p>
                  </a:txBody>
                  <a:tcPr>
                    <a:solidFill>
                      <a:srgbClr val="B29FF7"/>
                    </a:solidFill>
                  </a:tcPr>
                </a:tc>
                <a:tc>
                  <a:txBody>
                    <a:bodyPr/>
                    <a:lstStyle/>
                    <a:p>
                      <a:r>
                        <a:rPr lang="en-GB" sz="1200" dirty="0"/>
                        <a:t>This makes me feel supported, guided and empowered. It is a reminder that God is always with us to help us in every walk of our lives. Every happy moment and every sad moment.</a:t>
                      </a:r>
                    </a:p>
                    <a:p>
                      <a:r>
                        <a:rPr lang="en-GB" sz="1200" dirty="0"/>
                        <a:t>We don’t go through a single day without feeling a sense of hope. Whether it be that we hope the weather is nice. Whether we hope we have a good day at school. Whether we hope we do well on a test.</a:t>
                      </a:r>
                    </a:p>
                  </a:txBody>
                  <a:tcPr>
                    <a:solidFill>
                      <a:srgbClr val="B29FF7"/>
                    </a:solidFill>
                  </a:tcPr>
                </a:tc>
                <a:extLst>
                  <a:ext uri="{0D108BD9-81ED-4DB2-BD59-A6C34878D82A}">
                    <a16:rowId xmlns:a16="http://schemas.microsoft.com/office/drawing/2014/main" val="1359629220"/>
                  </a:ext>
                </a:extLst>
              </a:tr>
              <a:tr h="430052">
                <a:tc>
                  <a:txBody>
                    <a:bodyPr/>
                    <a:lstStyle/>
                    <a:p>
                      <a:r>
                        <a:rPr lang="en-GB" sz="1200" dirty="0"/>
                        <a:t>5. Response questions</a:t>
                      </a:r>
                    </a:p>
                    <a:p>
                      <a:r>
                        <a:rPr lang="en-GB" sz="1200" dirty="0"/>
                        <a:t>Provide all with the opportunity to respond to the theme and the word.</a:t>
                      </a:r>
                    </a:p>
                    <a:p>
                      <a:r>
                        <a:rPr lang="en-GB" sz="1200" dirty="0"/>
                        <a:t>Choose your response questions (no more than two) carefully.</a:t>
                      </a:r>
                    </a:p>
                    <a:p>
                      <a:r>
                        <a:rPr lang="en-GB" sz="1200" dirty="0"/>
                        <a:t>Ask your form leader to play some reflective music or sit in silence. </a:t>
                      </a:r>
                    </a:p>
                  </a:txBody>
                  <a:tcPr>
                    <a:solidFill>
                      <a:srgbClr val="FFFF99"/>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t>Now, through a period of silent reflection, think about the following questions and how they link to our theme and scripture…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cs typeface="Times New Roman" panose="02020603050405020304" pitchFamily="18" charset="0"/>
                        </a:rPr>
                        <a:t>1. How can hope help you achieve your aspirations?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cs typeface="Times New Roman" panose="02020603050405020304" pitchFamily="18" charset="0"/>
                        </a:rPr>
                        <a:t>Pause for 1 minute…</a:t>
                      </a:r>
                    </a:p>
                    <a:p>
                      <a:endParaRPr lang="en-GB" sz="1200" dirty="0"/>
                    </a:p>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cs typeface="Times New Roman" panose="02020603050405020304" pitchFamily="18" charset="0"/>
                        </a:rPr>
                        <a:t>2. How can you bring hope to your community?</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200" dirty="0"/>
                        <a:t>Pause for 1 minute…</a:t>
                      </a:r>
                    </a:p>
                  </a:txBody>
                  <a:tcPr>
                    <a:solidFill>
                      <a:srgbClr val="FFFF99"/>
                    </a:solidFill>
                  </a:tcPr>
                </a:tc>
                <a:extLst>
                  <a:ext uri="{0D108BD9-81ED-4DB2-BD59-A6C34878D82A}">
                    <a16:rowId xmlns:a16="http://schemas.microsoft.com/office/drawing/2014/main" val="3970168700"/>
                  </a:ext>
                </a:extLst>
              </a:tr>
              <a:tr h="430052">
                <a:tc>
                  <a:txBody>
                    <a:bodyPr/>
                    <a:lstStyle/>
                    <a:p>
                      <a:r>
                        <a:rPr lang="en-GB" sz="1200" dirty="0"/>
                        <a:t>6. Prayer</a:t>
                      </a:r>
                    </a:p>
                  </a:txBody>
                  <a:tcPr>
                    <a:solidFill>
                      <a:srgbClr val="FFFF99"/>
                    </a:solidFill>
                  </a:tcPr>
                </a:tc>
                <a:tc>
                  <a:txBody>
                    <a:bodyPr/>
                    <a:lstStyle/>
                    <a:p>
                      <a:pPr>
                        <a:lnSpc>
                          <a:spcPct val="107000"/>
                        </a:lnSpc>
                        <a:spcAft>
                          <a:spcPts val="800"/>
                        </a:spcAft>
                        <a:tabLst>
                          <a:tab pos="1971675" algn="l"/>
                        </a:tabLst>
                      </a:pPr>
                      <a:r>
                        <a:rPr lang="en-GB" sz="1200" dirty="0">
                          <a:effectLst/>
                          <a:latin typeface="Calibri" panose="020F0502020204030204" pitchFamily="34" charset="0"/>
                          <a:ea typeface="Calibri" panose="020F0502020204030204" pitchFamily="34" charset="0"/>
                          <a:cs typeface="Times New Roman" panose="02020603050405020304" pitchFamily="18" charset="0"/>
                        </a:rPr>
                        <a:t>Dear Lord, </a:t>
                      </a:r>
                    </a:p>
                    <a:p>
                      <a:pPr>
                        <a:lnSpc>
                          <a:spcPct val="107000"/>
                        </a:lnSpc>
                        <a:spcAft>
                          <a:spcPts val="800"/>
                        </a:spcAft>
                        <a:tabLst>
                          <a:tab pos="1971675" algn="l"/>
                        </a:tabLst>
                      </a:pPr>
                      <a:r>
                        <a:rPr lang="en-GB" sz="1200" dirty="0">
                          <a:latin typeface="Calibri" panose="020F0502020204030204" pitchFamily="34" charset="0"/>
                          <a:ea typeface="Calibri" panose="020F0502020204030204" pitchFamily="34" charset="0"/>
                          <a:cs typeface="Times New Roman" panose="02020603050405020304" pitchFamily="18" charset="0"/>
                        </a:rPr>
                        <a:t>H</a:t>
                      </a:r>
                      <a:r>
                        <a:rPr lang="en-GB" sz="1200" dirty="0">
                          <a:effectLst/>
                          <a:latin typeface="Calibri" panose="020F0502020204030204" pitchFamily="34" charset="0"/>
                          <a:ea typeface="Calibri" panose="020F0502020204030204" pitchFamily="34" charset="0"/>
                          <a:cs typeface="Times New Roman" panose="02020603050405020304" pitchFamily="18" charset="0"/>
                        </a:rPr>
                        <a:t>elp us to seek hope in our hearts to overcome our fears and worries. We pray that you are always by our side. </a:t>
                      </a:r>
                    </a:p>
                    <a:p>
                      <a:pPr>
                        <a:lnSpc>
                          <a:spcPct val="107000"/>
                        </a:lnSpc>
                        <a:spcAft>
                          <a:spcPts val="800"/>
                        </a:spcAft>
                        <a:tabLst>
                          <a:tab pos="1971675" algn="l"/>
                        </a:tabLst>
                      </a:pPr>
                      <a:r>
                        <a:rPr lang="en-GB" sz="1200" dirty="0">
                          <a:effectLst/>
                          <a:latin typeface="Calibri" panose="020F0502020204030204" pitchFamily="34" charset="0"/>
                          <a:ea typeface="Calibri" panose="020F0502020204030204" pitchFamily="34" charset="0"/>
                          <a:cs typeface="Times New Roman" panose="02020603050405020304" pitchFamily="18" charset="0"/>
                        </a:rPr>
                        <a:t>Amen </a:t>
                      </a:r>
                    </a:p>
                  </a:txBody>
                  <a:tcPr>
                    <a:solidFill>
                      <a:srgbClr val="FFFF99"/>
                    </a:solidFill>
                  </a:tcPr>
                </a:tc>
                <a:extLst>
                  <a:ext uri="{0D108BD9-81ED-4DB2-BD59-A6C34878D82A}">
                    <a16:rowId xmlns:a16="http://schemas.microsoft.com/office/drawing/2014/main" val="1653620682"/>
                  </a:ext>
                </a:extLst>
              </a:tr>
              <a:tr h="430052">
                <a:tc>
                  <a:txBody>
                    <a:bodyPr/>
                    <a:lstStyle/>
                    <a:p>
                      <a:r>
                        <a:rPr lang="en-GB" sz="1200" dirty="0"/>
                        <a:t>7. Mission</a:t>
                      </a:r>
                    </a:p>
                    <a:p>
                      <a:r>
                        <a:rPr lang="en-GB" sz="1200" dirty="0"/>
                        <a:t>Give everyone present a mission to complete today/for the rest of the week. Make this something real and practical. Something that can actually be done.</a:t>
                      </a:r>
                    </a:p>
                  </a:txBody>
                  <a:tcPr>
                    <a:solidFill>
                      <a:srgbClr val="B29FF7"/>
                    </a:solidFill>
                  </a:tcPr>
                </a:tc>
                <a:tc>
                  <a:txBody>
                    <a:bodyPr/>
                    <a:lstStyle/>
                    <a:p>
                      <a:r>
                        <a:rPr lang="en-GB" sz="1200" dirty="0"/>
                        <a:t>Remember that we do not go a day without feeling a sense of hope. Try to think what your friends, peers, teachers or staff members might be hopeful about in the week ahead. Give somebody the belief that they can achieve, or belong, by paying them a compliment. Whether this be a “good luck” to a classmate before heading in to sit a test, or a “hello, how are you?” to somebody you don’t usually speak to.</a:t>
                      </a:r>
                    </a:p>
                  </a:txBody>
                  <a:tcPr>
                    <a:solidFill>
                      <a:srgbClr val="B29FF7"/>
                    </a:solidFill>
                  </a:tcPr>
                </a:tc>
                <a:extLst>
                  <a:ext uri="{0D108BD9-81ED-4DB2-BD59-A6C34878D82A}">
                    <a16:rowId xmlns:a16="http://schemas.microsoft.com/office/drawing/2014/main" val="2632868543"/>
                  </a:ext>
                </a:extLst>
              </a:tr>
              <a:tr h="430052">
                <a:tc>
                  <a:txBody>
                    <a:bodyPr/>
                    <a:lstStyle/>
                    <a:p>
                      <a:r>
                        <a:rPr lang="en-GB" sz="1200" dirty="0"/>
                        <a:t>8. Sign of the Cross</a:t>
                      </a:r>
                    </a:p>
                  </a:txBody>
                  <a:tcPr>
                    <a:solidFill>
                      <a:schemeClr val="bg1">
                        <a:alpha val="20000"/>
                      </a:schemeClr>
                    </a:solidFill>
                  </a:tcPr>
                </a:tc>
                <a:tc>
                  <a:txBody>
                    <a:bodyPr/>
                    <a:lstStyle/>
                    <a:p>
                      <a:r>
                        <a:rPr lang="en-GB" sz="1200" dirty="0"/>
                        <a:t>We finish this liturgical prayer by making the sign of the cross together.</a:t>
                      </a:r>
                    </a:p>
                    <a:p>
                      <a:endParaRPr lang="en-GB" sz="1200" dirty="0"/>
                    </a:p>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t>In the name of the Father, and of the Son, and of the Holy Spirit. Amen.</a:t>
                      </a:r>
                    </a:p>
                    <a:p>
                      <a:endParaRPr lang="en-GB" sz="1200" dirty="0"/>
                    </a:p>
                  </a:txBody>
                  <a:tcPr>
                    <a:solidFill>
                      <a:schemeClr val="bg1">
                        <a:alpha val="20000"/>
                      </a:schemeClr>
                    </a:solidFill>
                  </a:tcPr>
                </a:tc>
                <a:extLst>
                  <a:ext uri="{0D108BD9-81ED-4DB2-BD59-A6C34878D82A}">
                    <a16:rowId xmlns:a16="http://schemas.microsoft.com/office/drawing/2014/main" val="3864785252"/>
                  </a:ext>
                </a:extLst>
              </a:tr>
            </a:tbl>
          </a:graphicData>
        </a:graphic>
      </p:graphicFrame>
      <p:sp>
        <p:nvSpPr>
          <p:cNvPr id="3" name="TextBox 2">
            <a:extLst>
              <a:ext uri="{FF2B5EF4-FFF2-40B4-BE49-F238E27FC236}">
                <a16:creationId xmlns:a16="http://schemas.microsoft.com/office/drawing/2014/main" id="{D9D7854C-2764-AD1C-5753-BFDF8F7B41A4}"/>
              </a:ext>
            </a:extLst>
          </p:cNvPr>
          <p:cNvSpPr txBox="1"/>
          <p:nvPr/>
        </p:nvSpPr>
        <p:spPr>
          <a:xfrm>
            <a:off x="124239" y="0"/>
            <a:ext cx="3429000" cy="584775"/>
          </a:xfrm>
          <a:prstGeom prst="rect">
            <a:avLst/>
          </a:prstGeom>
          <a:noFill/>
        </p:spPr>
        <p:txBody>
          <a:bodyPr wrap="square">
            <a:spAutoFit/>
          </a:bodyPr>
          <a:lstStyle/>
          <a:p>
            <a:r>
              <a:rPr lang="en-GB" sz="32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a:t>
            </a:r>
            <a:r>
              <a:rPr lang="en-GB" sz="1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lanning Sheet</a:t>
            </a:r>
            <a:endParaRPr lang="en-GB" sz="105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6131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5">
            <a:extLst>
              <a:ext uri="{FF2B5EF4-FFF2-40B4-BE49-F238E27FC236}">
                <a16:creationId xmlns:a16="http://schemas.microsoft.com/office/drawing/2014/main" id="{6351777C-7B7F-4954-92EB-329B62C730FD}"/>
              </a:ext>
            </a:extLst>
          </p:cNvPr>
          <p:cNvGraphicFramePr>
            <a:graphicFrameLocks noGrp="1"/>
          </p:cNvGraphicFramePr>
          <p:nvPr>
            <p:extLst>
              <p:ext uri="{D42A27DB-BD31-4B8C-83A1-F6EECF244321}">
                <p14:modId xmlns:p14="http://schemas.microsoft.com/office/powerpoint/2010/main" val="2791541706"/>
              </p:ext>
            </p:extLst>
          </p:nvPr>
        </p:nvGraphicFramePr>
        <p:xfrm>
          <a:off x="161162" y="576738"/>
          <a:ext cx="6577966" cy="9152696"/>
        </p:xfrm>
        <a:graphic>
          <a:graphicData uri="http://schemas.openxmlformats.org/drawingml/2006/table">
            <a:tbl>
              <a:tblPr firstRow="1" bandRow="1">
                <a:tableStyleId>{616DA210-FB5B-4158-B5E0-FEB733F419BA}</a:tableStyleId>
              </a:tblPr>
              <a:tblGrid>
                <a:gridCol w="1762888">
                  <a:extLst>
                    <a:ext uri="{9D8B030D-6E8A-4147-A177-3AD203B41FA5}">
                      <a16:colId xmlns:a16="http://schemas.microsoft.com/office/drawing/2014/main" val="1324745492"/>
                    </a:ext>
                  </a:extLst>
                </a:gridCol>
                <a:gridCol w="4815078">
                  <a:extLst>
                    <a:ext uri="{9D8B030D-6E8A-4147-A177-3AD203B41FA5}">
                      <a16:colId xmlns:a16="http://schemas.microsoft.com/office/drawing/2014/main" val="1211864278"/>
                    </a:ext>
                  </a:extLst>
                </a:gridCol>
              </a:tblGrid>
              <a:tr h="430052">
                <a:tc gridSpan="2">
                  <a:txBody>
                    <a:bodyPr/>
                    <a:lstStyle/>
                    <a:p>
                      <a:r>
                        <a:rPr lang="en-GB" sz="1200" dirty="0"/>
                        <a:t>Theme: Courage</a:t>
                      </a:r>
                    </a:p>
                  </a:txBody>
                  <a:tcPr>
                    <a:solidFill>
                      <a:srgbClr val="A3A3A3"/>
                    </a:solidFill>
                  </a:tcPr>
                </a:tc>
                <a:tc hMerge="1">
                  <a:txBody>
                    <a:bodyPr/>
                    <a:lstStyle/>
                    <a:p>
                      <a:endParaRPr lang="en-GB"/>
                    </a:p>
                  </a:txBody>
                  <a:tcPr/>
                </a:tc>
                <a:extLst>
                  <a:ext uri="{0D108BD9-81ED-4DB2-BD59-A6C34878D82A}">
                    <a16:rowId xmlns:a16="http://schemas.microsoft.com/office/drawing/2014/main" val="823885444"/>
                  </a:ext>
                </a:extLst>
              </a:tr>
              <a:tr h="0">
                <a:tc>
                  <a:txBody>
                    <a:bodyPr/>
                    <a:lstStyle/>
                    <a:p>
                      <a:r>
                        <a:rPr lang="en-GB" sz="1200" dirty="0"/>
                        <a:t>Order of events</a:t>
                      </a:r>
                    </a:p>
                  </a:txBody>
                  <a:tcPr>
                    <a:solidFill>
                      <a:schemeClr val="bg1">
                        <a:alpha val="20000"/>
                      </a:schemeClr>
                    </a:solidFill>
                  </a:tcPr>
                </a:tc>
                <a:tc>
                  <a:txBody>
                    <a:bodyPr/>
                    <a:lstStyle/>
                    <a:p>
                      <a:r>
                        <a:rPr lang="en-GB" sz="1200" dirty="0"/>
                        <a:t>Your plan</a:t>
                      </a:r>
                    </a:p>
                  </a:txBody>
                  <a:tcPr>
                    <a:solidFill>
                      <a:schemeClr val="bg1">
                        <a:alpha val="20000"/>
                      </a:schemeClr>
                    </a:solidFill>
                  </a:tcPr>
                </a:tc>
                <a:extLst>
                  <a:ext uri="{0D108BD9-81ED-4DB2-BD59-A6C34878D82A}">
                    <a16:rowId xmlns:a16="http://schemas.microsoft.com/office/drawing/2014/main" val="2528362711"/>
                  </a:ext>
                </a:extLst>
              </a:tr>
              <a:tr h="0">
                <a:tc>
                  <a:txBody>
                    <a:bodyPr/>
                    <a:lstStyle/>
                    <a:p>
                      <a:r>
                        <a:rPr lang="en-GB" sz="1200" dirty="0"/>
                        <a:t>1. Sign of the Cross</a:t>
                      </a:r>
                    </a:p>
                  </a:txBody>
                  <a:tcPr>
                    <a:solidFill>
                      <a:schemeClr val="bg1">
                        <a:alpha val="20000"/>
                      </a:schemeClr>
                    </a:solidFill>
                  </a:tcPr>
                </a:tc>
                <a:tc>
                  <a:txBody>
                    <a:bodyPr/>
                    <a:lstStyle/>
                    <a:p>
                      <a:r>
                        <a:rPr lang="en-GB" sz="1200" dirty="0"/>
                        <a:t>We begin this liturgical prayer by recognising we are in the presence of God by making the sign of the cross together.</a:t>
                      </a:r>
                    </a:p>
                    <a:p>
                      <a:endParaRPr lang="en-GB" sz="1200" dirty="0"/>
                    </a:p>
                    <a:p>
                      <a:r>
                        <a:rPr lang="en-GB" sz="1200" dirty="0"/>
                        <a:t>In the name of the Father, and of the Son, and of the Holy Spirit. Amen.</a:t>
                      </a:r>
                    </a:p>
                  </a:txBody>
                  <a:tcPr/>
                </a:tc>
                <a:extLst>
                  <a:ext uri="{0D108BD9-81ED-4DB2-BD59-A6C34878D82A}">
                    <a16:rowId xmlns:a16="http://schemas.microsoft.com/office/drawing/2014/main" val="689072387"/>
                  </a:ext>
                </a:extLst>
              </a:tr>
              <a:tr h="430052">
                <a:tc>
                  <a:txBody>
                    <a:bodyPr/>
                    <a:lstStyle/>
                    <a:p>
                      <a:r>
                        <a:rPr lang="en-GB" sz="1200" dirty="0"/>
                        <a:t>2. Introduce the theme</a:t>
                      </a:r>
                    </a:p>
                  </a:txBody>
                  <a:tcPr>
                    <a:solidFill>
                      <a:srgbClr val="B29FF7"/>
                    </a:solidFill>
                  </a:tcPr>
                </a:tc>
                <a:tc>
                  <a:txBody>
                    <a:bodyPr/>
                    <a:lstStyle/>
                    <a:p>
                      <a:r>
                        <a:rPr lang="en-GB" sz="1200" dirty="0"/>
                        <a:t>This week we are focusing on the theme </a:t>
                      </a:r>
                      <a:r>
                        <a:rPr lang="en-GB" sz="1200" b="1" i="1" dirty="0"/>
                        <a:t>COURAGE.</a:t>
                      </a:r>
                    </a:p>
                  </a:txBody>
                  <a:tcPr>
                    <a:solidFill>
                      <a:srgbClr val="B29FF7"/>
                    </a:solidFill>
                  </a:tcPr>
                </a:tc>
                <a:extLst>
                  <a:ext uri="{0D108BD9-81ED-4DB2-BD59-A6C34878D82A}">
                    <a16:rowId xmlns:a16="http://schemas.microsoft.com/office/drawing/2014/main" val="1062625519"/>
                  </a:ext>
                </a:extLst>
              </a:tr>
              <a:tr h="430052">
                <a:tc>
                  <a:txBody>
                    <a:bodyPr/>
                    <a:lstStyle/>
                    <a:p>
                      <a:r>
                        <a:rPr lang="en-GB" sz="1200" dirty="0"/>
                        <a:t>3. The Word</a:t>
                      </a:r>
                    </a:p>
                  </a:txBody>
                  <a:tcPr>
                    <a:solidFill>
                      <a:srgbClr val="FFFF99"/>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effectLst/>
                          <a:ea typeface="Arial" panose="020B0604020202020204" pitchFamily="34" charset="0"/>
                          <a:cs typeface="Calibri" panose="020F0502020204030204" pitchFamily="34" charset="0"/>
                        </a:rPr>
                        <a:t>John 14:27 ‘Peace I leave with you; my peace I give to you. Not as the world gives do I give to you. Let not your hearts be troubled, neither let them be afraid. </a:t>
                      </a:r>
                      <a:endParaRPr lang="en-GB" sz="1200" dirty="0"/>
                    </a:p>
                  </a:txBody>
                  <a:tcPr>
                    <a:solidFill>
                      <a:srgbClr val="FFFF99"/>
                    </a:solidFill>
                  </a:tcPr>
                </a:tc>
                <a:extLst>
                  <a:ext uri="{0D108BD9-81ED-4DB2-BD59-A6C34878D82A}">
                    <a16:rowId xmlns:a16="http://schemas.microsoft.com/office/drawing/2014/main" val="2469689026"/>
                  </a:ext>
                </a:extLst>
              </a:tr>
              <a:tr h="430052">
                <a:tc>
                  <a:txBody>
                    <a:bodyPr/>
                    <a:lstStyle/>
                    <a:p>
                      <a:r>
                        <a:rPr lang="en-GB" sz="1200" dirty="0"/>
                        <a:t>4. Response</a:t>
                      </a:r>
                    </a:p>
                    <a:p>
                      <a:r>
                        <a:rPr lang="en-GB" sz="1200" dirty="0"/>
                        <a:t>What does this scripture make you think/feel?</a:t>
                      </a:r>
                    </a:p>
                    <a:p>
                      <a:r>
                        <a:rPr lang="en-GB" sz="1200" dirty="0"/>
                        <a:t>What about the theme? Where have you seen/experienced this?</a:t>
                      </a:r>
                    </a:p>
                  </a:txBody>
                  <a:tcPr>
                    <a:solidFill>
                      <a:srgbClr val="B29FF7"/>
                    </a:solidFill>
                  </a:tcPr>
                </a:tc>
                <a:tc>
                  <a:txBody>
                    <a:bodyPr/>
                    <a:lstStyle/>
                    <a:p>
                      <a:r>
                        <a:rPr lang="en-GB" sz="1200" kern="1200" dirty="0">
                          <a:solidFill>
                            <a:schemeClr val="tx1"/>
                          </a:solidFill>
                          <a:effectLst/>
                          <a:latin typeface="+mn-lt"/>
                          <a:ea typeface="+mn-ea"/>
                          <a:cs typeface="+mn-cs"/>
                        </a:rPr>
                        <a:t>I feel a lot more courageous when I know I’m not going through something on my own, God is always with us. </a:t>
                      </a:r>
                    </a:p>
                    <a:p>
                      <a:r>
                        <a:rPr lang="en-GB" sz="1200" kern="1200" dirty="0">
                          <a:solidFill>
                            <a:schemeClr val="tx1"/>
                          </a:solidFill>
                          <a:effectLst/>
                          <a:latin typeface="+mn-lt"/>
                          <a:ea typeface="+mn-ea"/>
                          <a:cs typeface="+mn-cs"/>
                        </a:rPr>
                        <a:t>‘Not as the world gives, do I give to you’. We can often feel as if we need to rely on our own strength-this scripture reminds us we can rely on God.</a:t>
                      </a:r>
                    </a:p>
                  </a:txBody>
                  <a:tcPr>
                    <a:solidFill>
                      <a:srgbClr val="B29FF7"/>
                    </a:solidFill>
                  </a:tcPr>
                </a:tc>
                <a:extLst>
                  <a:ext uri="{0D108BD9-81ED-4DB2-BD59-A6C34878D82A}">
                    <a16:rowId xmlns:a16="http://schemas.microsoft.com/office/drawing/2014/main" val="1359629220"/>
                  </a:ext>
                </a:extLst>
              </a:tr>
              <a:tr h="430052">
                <a:tc>
                  <a:txBody>
                    <a:bodyPr/>
                    <a:lstStyle/>
                    <a:p>
                      <a:r>
                        <a:rPr lang="en-GB" sz="1200" dirty="0"/>
                        <a:t>5. Response questions</a:t>
                      </a:r>
                    </a:p>
                    <a:p>
                      <a:r>
                        <a:rPr lang="en-GB" sz="1200" dirty="0"/>
                        <a:t>Provide all with the opportunity to respond to the theme and the word.</a:t>
                      </a:r>
                    </a:p>
                    <a:p>
                      <a:r>
                        <a:rPr lang="en-GB" sz="1200" dirty="0"/>
                        <a:t>Choose your response questions (no more than two) carefully.</a:t>
                      </a:r>
                    </a:p>
                    <a:p>
                      <a:r>
                        <a:rPr lang="en-GB" sz="1200" dirty="0"/>
                        <a:t>Ask your form leader to play some reflective music or sit in silence. </a:t>
                      </a:r>
                    </a:p>
                  </a:txBody>
                  <a:tcPr>
                    <a:solidFill>
                      <a:srgbClr val="FFFF99"/>
                    </a:solidFill>
                  </a:tcPr>
                </a:tc>
                <a:tc>
                  <a:txBody>
                    <a:bodyPr/>
                    <a:lstStyle/>
                    <a:p>
                      <a:r>
                        <a:rPr lang="en-GB" sz="1200" dirty="0"/>
                        <a:t>Now, through a period of silent reflection, think about the following questions and how they link to our theme and scripture…</a:t>
                      </a:r>
                    </a:p>
                    <a:p>
                      <a:endParaRPr lang="en-GB" sz="1200" dirty="0"/>
                    </a:p>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t>1. </a:t>
                      </a:r>
                      <a:r>
                        <a:rPr lang="en-GB" sz="1200" dirty="0">
                          <a:effectLst/>
                          <a:ea typeface="Arial" panose="020B0604020202020204" pitchFamily="34" charset="0"/>
                          <a:cs typeface="Calibri" panose="020F0502020204030204" pitchFamily="34" charset="0"/>
                        </a:rPr>
                        <a:t>What helps you to get through difficult times?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200" dirty="0"/>
                    </a:p>
                    <a:p>
                      <a:r>
                        <a:rPr lang="en-GB" sz="1200" dirty="0"/>
                        <a:t>Pause for 1 minute…</a:t>
                      </a:r>
                    </a:p>
                    <a:p>
                      <a:endParaRPr lang="en-GB" sz="1200" dirty="0"/>
                    </a:p>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t>2. </a:t>
                      </a:r>
                      <a:r>
                        <a:rPr lang="en-GB" sz="1200" dirty="0">
                          <a:effectLst/>
                          <a:ea typeface="Arial" panose="020B0604020202020204" pitchFamily="34" charset="0"/>
                          <a:cs typeface="Calibri" panose="020F0502020204030204" pitchFamily="34" charset="0"/>
                        </a:rPr>
                        <a:t>Is there anyone in your life who inspires you to be courageous?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200" dirty="0"/>
                    </a:p>
                    <a:p>
                      <a:r>
                        <a:rPr lang="en-GB" sz="1200" dirty="0"/>
                        <a:t>Pause for 1 minute…</a:t>
                      </a:r>
                    </a:p>
                  </a:txBody>
                  <a:tcPr>
                    <a:solidFill>
                      <a:srgbClr val="FFFF99"/>
                    </a:solidFill>
                  </a:tcPr>
                </a:tc>
                <a:extLst>
                  <a:ext uri="{0D108BD9-81ED-4DB2-BD59-A6C34878D82A}">
                    <a16:rowId xmlns:a16="http://schemas.microsoft.com/office/drawing/2014/main" val="3970168700"/>
                  </a:ext>
                </a:extLst>
              </a:tr>
              <a:tr h="430052">
                <a:tc>
                  <a:txBody>
                    <a:bodyPr/>
                    <a:lstStyle/>
                    <a:p>
                      <a:r>
                        <a:rPr lang="en-GB" sz="1200" dirty="0"/>
                        <a:t>6. Prayer</a:t>
                      </a:r>
                    </a:p>
                  </a:txBody>
                  <a:tcPr>
                    <a:solidFill>
                      <a:srgbClr val="FFFF99"/>
                    </a:solidFill>
                  </a:tcPr>
                </a:tc>
                <a:tc>
                  <a:txBody>
                    <a:bodyPr/>
                    <a:lstStyle/>
                    <a:p>
                      <a:pPr>
                        <a:lnSpc>
                          <a:spcPct val="107000"/>
                        </a:lnSpc>
                        <a:spcAft>
                          <a:spcPts val="800"/>
                        </a:spcAft>
                        <a:tabLst>
                          <a:tab pos="1971675" algn="l"/>
                        </a:tabLst>
                      </a:pPr>
                      <a:r>
                        <a:rPr lang="en-GB" sz="1200" dirty="0">
                          <a:effectLst/>
                          <a:ea typeface="Arial" panose="020B0604020202020204" pitchFamily="34" charset="0"/>
                          <a:cs typeface="Calibri" panose="020F0502020204030204" pitchFamily="34" charset="0"/>
                        </a:rPr>
                        <a:t>Holy Spirit, </a:t>
                      </a:r>
                    </a:p>
                    <a:p>
                      <a:pPr>
                        <a:lnSpc>
                          <a:spcPct val="107000"/>
                        </a:lnSpc>
                        <a:spcAft>
                          <a:spcPts val="800"/>
                        </a:spcAft>
                        <a:tabLst>
                          <a:tab pos="1971675" algn="l"/>
                        </a:tabLst>
                      </a:pPr>
                      <a:r>
                        <a:rPr lang="en-GB" sz="1200" dirty="0">
                          <a:ea typeface="Arial" panose="020B0604020202020204" pitchFamily="34" charset="0"/>
                          <a:cs typeface="Calibri" panose="020F0502020204030204" pitchFamily="34" charset="0"/>
                        </a:rPr>
                        <a:t>P</a:t>
                      </a:r>
                      <a:r>
                        <a:rPr lang="en-GB" sz="1200" dirty="0">
                          <a:effectLst/>
                          <a:ea typeface="Arial" panose="020B0604020202020204" pitchFamily="34" charset="0"/>
                          <a:cs typeface="Calibri" panose="020F0502020204030204" pitchFamily="34" charset="0"/>
                        </a:rPr>
                        <a:t>lease fill us with courage to be at peace and to know that God is always with us. </a:t>
                      </a:r>
                    </a:p>
                    <a:p>
                      <a:pPr>
                        <a:lnSpc>
                          <a:spcPct val="107000"/>
                        </a:lnSpc>
                        <a:spcAft>
                          <a:spcPts val="800"/>
                        </a:spcAft>
                        <a:tabLst>
                          <a:tab pos="1971675" algn="l"/>
                        </a:tabLst>
                      </a:pPr>
                      <a:r>
                        <a:rPr lang="en-GB" sz="1200" dirty="0">
                          <a:ea typeface="Calibri" panose="020F0502020204030204" pitchFamily="34" charset="0"/>
                          <a:cs typeface="Times New Roman" panose="02020603050405020304" pitchFamily="18" charset="0"/>
                        </a:rPr>
                        <a:t>Amen</a:t>
                      </a:r>
                      <a:endParaRPr lang="en-GB" sz="1200" dirty="0"/>
                    </a:p>
                  </a:txBody>
                  <a:tcPr>
                    <a:solidFill>
                      <a:srgbClr val="FFFF99"/>
                    </a:solidFill>
                  </a:tcPr>
                </a:tc>
                <a:extLst>
                  <a:ext uri="{0D108BD9-81ED-4DB2-BD59-A6C34878D82A}">
                    <a16:rowId xmlns:a16="http://schemas.microsoft.com/office/drawing/2014/main" val="1653620682"/>
                  </a:ext>
                </a:extLst>
              </a:tr>
              <a:tr h="430052">
                <a:tc>
                  <a:txBody>
                    <a:bodyPr/>
                    <a:lstStyle/>
                    <a:p>
                      <a:r>
                        <a:rPr lang="en-GB" sz="1200" dirty="0"/>
                        <a:t>7. Mission</a:t>
                      </a:r>
                    </a:p>
                    <a:p>
                      <a:r>
                        <a:rPr lang="en-GB" sz="1200" dirty="0"/>
                        <a:t>Give everyone present a mission to complete today/for the rest of the week. Make this something real and practical. Something that can actually be done.</a:t>
                      </a:r>
                    </a:p>
                  </a:txBody>
                  <a:tcPr>
                    <a:solidFill>
                      <a:srgbClr val="B29FF7"/>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Over the course of the next week try to spend a few moments of quiet time in prayer, asking God to show you that he loves you. </a:t>
                      </a:r>
                    </a:p>
                    <a:p>
                      <a:endParaRPr lang="en-GB" sz="1200" dirty="0"/>
                    </a:p>
                  </a:txBody>
                  <a:tcPr>
                    <a:solidFill>
                      <a:srgbClr val="B29FF7"/>
                    </a:solidFill>
                  </a:tcPr>
                </a:tc>
                <a:extLst>
                  <a:ext uri="{0D108BD9-81ED-4DB2-BD59-A6C34878D82A}">
                    <a16:rowId xmlns:a16="http://schemas.microsoft.com/office/drawing/2014/main" val="2632868543"/>
                  </a:ext>
                </a:extLst>
              </a:tr>
              <a:tr h="430052">
                <a:tc>
                  <a:txBody>
                    <a:bodyPr/>
                    <a:lstStyle/>
                    <a:p>
                      <a:r>
                        <a:rPr lang="en-GB" sz="1200" dirty="0"/>
                        <a:t>8. Sign of the Cross</a:t>
                      </a:r>
                    </a:p>
                  </a:txBody>
                  <a:tcPr>
                    <a:solidFill>
                      <a:schemeClr val="bg1">
                        <a:alpha val="20000"/>
                      </a:schemeClr>
                    </a:solidFill>
                  </a:tcPr>
                </a:tc>
                <a:tc>
                  <a:txBody>
                    <a:bodyPr/>
                    <a:lstStyle/>
                    <a:p>
                      <a:r>
                        <a:rPr lang="en-GB" sz="1200" dirty="0"/>
                        <a:t>We finish this liturgical prayer by making the sign of the cross together.</a:t>
                      </a:r>
                    </a:p>
                    <a:p>
                      <a:endParaRPr lang="en-GB" sz="1200" dirty="0"/>
                    </a:p>
                    <a:p>
                      <a:pPr marL="0" marR="0" lvl="0" indent="0" algn="l" defTabSz="685800" rtl="0" eaLnBrk="1" fontAlgn="auto" latinLnBrk="0" hangingPunct="1">
                        <a:lnSpc>
                          <a:spcPct val="100000"/>
                        </a:lnSpc>
                        <a:spcBef>
                          <a:spcPts val="0"/>
                        </a:spcBef>
                        <a:spcAft>
                          <a:spcPts val="0"/>
                        </a:spcAft>
                        <a:buClrTx/>
                        <a:buSzTx/>
                        <a:buFontTx/>
                        <a:buNone/>
                        <a:tabLst/>
                        <a:defRPr/>
                      </a:pPr>
                      <a:r>
                        <a:rPr lang="en-GB" sz="1200" dirty="0"/>
                        <a:t>In the name of the Father, and of the Son, and of the Holy Spirit. Amen.</a:t>
                      </a:r>
                    </a:p>
                  </a:txBody>
                  <a:tcPr>
                    <a:solidFill>
                      <a:schemeClr val="bg1">
                        <a:alpha val="20000"/>
                      </a:schemeClr>
                    </a:solidFill>
                  </a:tcPr>
                </a:tc>
                <a:extLst>
                  <a:ext uri="{0D108BD9-81ED-4DB2-BD59-A6C34878D82A}">
                    <a16:rowId xmlns:a16="http://schemas.microsoft.com/office/drawing/2014/main" val="3864785252"/>
                  </a:ext>
                </a:extLst>
              </a:tr>
            </a:tbl>
          </a:graphicData>
        </a:graphic>
      </p:graphicFrame>
      <p:sp>
        <p:nvSpPr>
          <p:cNvPr id="3" name="TextBox 2">
            <a:extLst>
              <a:ext uri="{FF2B5EF4-FFF2-40B4-BE49-F238E27FC236}">
                <a16:creationId xmlns:a16="http://schemas.microsoft.com/office/drawing/2014/main" id="{D9D7854C-2764-AD1C-5753-BFDF8F7B41A4}"/>
              </a:ext>
            </a:extLst>
          </p:cNvPr>
          <p:cNvSpPr txBox="1"/>
          <p:nvPr/>
        </p:nvSpPr>
        <p:spPr>
          <a:xfrm>
            <a:off x="124239" y="0"/>
            <a:ext cx="3429000" cy="584775"/>
          </a:xfrm>
          <a:prstGeom prst="rect">
            <a:avLst/>
          </a:prstGeom>
          <a:noFill/>
        </p:spPr>
        <p:txBody>
          <a:bodyPr wrap="square">
            <a:spAutoFit/>
          </a:bodyPr>
          <a:lstStyle/>
          <a:p>
            <a:r>
              <a:rPr lang="en-GB" sz="32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a:t>
            </a:r>
            <a:r>
              <a:rPr lang="en-GB" sz="1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lanning Sheet</a:t>
            </a:r>
            <a:endParaRPr lang="en-GB" sz="105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891321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08EA66677158F4FB1B062E8B5F14898" ma:contentTypeVersion="18" ma:contentTypeDescription="Create a new document." ma:contentTypeScope="" ma:versionID="d932ff2d8f2f870a9846a556b4f09826">
  <xsd:schema xmlns:xsd="http://www.w3.org/2001/XMLSchema" xmlns:xs="http://www.w3.org/2001/XMLSchema" xmlns:p="http://schemas.microsoft.com/office/2006/metadata/properties" xmlns:ns1="http://schemas.microsoft.com/sharepoint/v3" xmlns:ns2="539312b4-86b0-431b-b01a-843fe757a746" xmlns:ns3="2cae9641-0f23-42a7-b090-e448a65a53ef" targetNamespace="http://schemas.microsoft.com/office/2006/metadata/properties" ma:root="true" ma:fieldsID="df0e871a49893649676664f8c83e59bc" ns1:_="" ns2:_="" ns3:_="">
    <xsd:import namespace="http://schemas.microsoft.com/sharepoint/v3"/>
    <xsd:import namespace="539312b4-86b0-431b-b01a-843fe757a746"/>
    <xsd:import namespace="2cae9641-0f23-42a7-b090-e448a65a53ef"/>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SearchProperties" minOccurs="0"/>
                <xsd:element ref="ns2:MediaLengthInSeconds" minOccurs="0"/>
                <xsd:element ref="ns2:MediaServiceObjectDetectorVersion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9312b4-86b0-431b-b01a-843fe757a7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38bb346c-0dae-4bed-b835-e1cba8e1b011"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cae9641-0f23-42a7-b090-e448a65a53e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aea4debf-edf0-4229-ac90-516da9424e60}" ma:internalName="TaxCatchAll" ma:showField="CatchAllData" ma:web="2cae9641-0f23-42a7-b090-e448a65a53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2cae9641-0f23-42a7-b090-e448a65a53ef" xsi:nil="true"/>
    <_ip_UnifiedCompliancePolicyProperties xmlns="http://schemas.microsoft.com/sharepoint/v3" xsi:nil="true"/>
    <lcf76f155ced4ddcb4097134ff3c332f xmlns="539312b4-86b0-431b-b01a-843fe757a74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CC2A9DF-084B-4ED5-A80D-62F1B36F11C7}"/>
</file>

<file path=customXml/itemProps2.xml><?xml version="1.0" encoding="utf-8"?>
<ds:datastoreItem xmlns:ds="http://schemas.openxmlformats.org/officeDocument/2006/customXml" ds:itemID="{4D5C8BC5-4551-48BD-9930-D9A5186BCC04}">
  <ds:schemaRefs>
    <ds:schemaRef ds:uri="http://schemas.microsoft.com/sharepoint/v3/contenttype/forms"/>
  </ds:schemaRefs>
</ds:datastoreItem>
</file>

<file path=customXml/itemProps3.xml><?xml version="1.0" encoding="utf-8"?>
<ds:datastoreItem xmlns:ds="http://schemas.openxmlformats.org/officeDocument/2006/customXml" ds:itemID="{CE20138E-1FF2-4E5A-B0B8-BB3ECB106482}">
  <ds:schemaRefs>
    <ds:schemaRef ds:uri="http://schemas.microsoft.com/office/2006/metadata/properties"/>
    <ds:schemaRef ds:uri="a3a7b7c1-0ae4-4117-9059-aa2de3ac2265"/>
    <ds:schemaRef ds:uri="f13415df-b9a3-4963-811b-ce0aaa9382a3"/>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795</TotalTime>
  <Words>6659</Words>
  <Application>Microsoft Office PowerPoint</Application>
  <PresentationFormat>A4 Paper (210x297 mm)</PresentationFormat>
  <Paragraphs>599</Paragraphs>
  <Slides>52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Calibri</vt:lpstr>
      <vt:lpstr>Calibri Light</vt:lpstr>
      <vt:lpstr>Garamond</vt:lpstr>
      <vt:lpstr>Poppins</vt:lpstr>
      <vt:lpstr>Roboto</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 Bator</dc:creator>
  <cp:lastModifiedBy>J Martin</cp:lastModifiedBy>
  <cp:revision>7</cp:revision>
  <cp:lastPrinted>2023-06-05T06:35:14Z</cp:lastPrinted>
  <dcterms:created xsi:type="dcterms:W3CDTF">2021-06-11T06:39:59Z</dcterms:created>
  <dcterms:modified xsi:type="dcterms:W3CDTF">2024-09-12T09:44:27Z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0x010100608EA66677158F4FB1B062E8B5F14898</vt:lpwstr>
  </property>
  <property fmtid="{D5CDD505-2E9C-101B-9397-08002B2CF9AE}" pid="3" name="MSIP_Label_f9af038e-07b4-4369-a678-c835687cb272_Enabled">
    <vt:lpwstr>true</vt:lpwstr>
  </property>
  <property fmtid="{D5CDD505-2E9C-101B-9397-08002B2CF9AE}" pid="4" name="MSIP_Label_f9af038e-07b4-4369-a678-c835687cb272_SetDate">
    <vt:lpwstr>2023-05-25T21:53:33Z</vt:lpwstr>
  </property>
  <property fmtid="{D5CDD505-2E9C-101B-9397-08002B2CF9AE}" pid="5" name="MSIP_Label_f9af038e-07b4-4369-a678-c835687cb272_Method">
    <vt:lpwstr>Standard</vt:lpwstr>
  </property>
  <property fmtid="{D5CDD505-2E9C-101B-9397-08002B2CF9AE}" pid="6" name="MSIP_Label_f9af038e-07b4-4369-a678-c835687cb272_Name">
    <vt:lpwstr>OFFICIAL</vt:lpwstr>
  </property>
  <property fmtid="{D5CDD505-2E9C-101B-9397-08002B2CF9AE}" pid="7" name="MSIP_Label_f9af038e-07b4-4369-a678-c835687cb272_SiteId">
    <vt:lpwstr>ac52f73c-fd1a-4a9a-8e7a-4a248f3139e1</vt:lpwstr>
  </property>
  <property fmtid="{D5CDD505-2E9C-101B-9397-08002B2CF9AE}" pid="8" name="MSIP_Label_f9af038e-07b4-4369-a678-c835687cb272_ActionId">
    <vt:lpwstr>e634ea11-146c-4d98-b569-684c5f54a0ba</vt:lpwstr>
  </property>
  <property fmtid="{D5CDD505-2E9C-101B-9397-08002B2CF9AE}" pid="9" name="MSIP_Label_f9af038e-07b4-4369-a678-c835687cb272_ContentBits">
    <vt:lpwstr>2</vt:lpwstr>
  </property>
</Properties>
</file>